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2" r:id="rId4"/>
    <p:sldId id="279" r:id="rId5"/>
    <p:sldId id="280" r:id="rId6"/>
    <p:sldId id="282" r:id="rId7"/>
    <p:sldId id="291" r:id="rId8"/>
    <p:sldId id="285" r:id="rId9"/>
    <p:sldId id="283" r:id="rId10"/>
    <p:sldId id="284" r:id="rId11"/>
    <p:sldId id="286" r:id="rId12"/>
    <p:sldId id="292" r:id="rId13"/>
    <p:sldId id="290" r:id="rId14"/>
    <p:sldId id="289" r:id="rId15"/>
    <p:sldId id="287" r:id="rId16"/>
    <p:sldId id="294" r:id="rId17"/>
    <p:sldId id="276" r:id="rId18"/>
    <p:sldId id="288" r:id="rId19"/>
    <p:sldId id="293" r:id="rId20"/>
    <p:sldId id="275" r:id="rId21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6ECA4"/>
    <a:srgbClr val="ECD840"/>
    <a:srgbClr val="F1E277"/>
    <a:srgbClr val="E4CA5A"/>
    <a:srgbClr val="513D03"/>
    <a:srgbClr val="795B05"/>
    <a:srgbClr val="554003"/>
    <a:srgbClr val="F5F5B7"/>
    <a:srgbClr val="BDA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1A575-1158-46F6-84BD-C59E6D5883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C12BE81-1545-446D-A5CA-58F1FFFB789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sz="2000" baseline="0" dirty="0">
            <a:latin typeface="SimSun" pitchFamily="2" charset="-122"/>
            <a:ea typeface="ヒラギノ角ゴ Pro W3"/>
          </a:endParaRPr>
        </a:p>
      </dgm:t>
    </dgm:pt>
    <dgm:pt modelId="{4ACDDAA4-45C9-49B7-892B-5E5A8F62A597}" type="parTrans" cxnId="{E1BA26F9-0A15-4AF5-B3EF-70226F5683F0}">
      <dgm:prSet/>
      <dgm:spPr/>
      <dgm:t>
        <a:bodyPr/>
        <a:lstStyle/>
        <a:p>
          <a:endParaRPr lang="en-GB"/>
        </a:p>
      </dgm:t>
    </dgm:pt>
    <dgm:pt modelId="{C33F7C07-FDE6-46D8-B4F0-AB37AA8FF456}" type="sibTrans" cxnId="{E1BA26F9-0A15-4AF5-B3EF-70226F5683F0}">
      <dgm:prSet/>
      <dgm:spPr/>
      <dgm:t>
        <a:bodyPr/>
        <a:lstStyle/>
        <a:p>
          <a:endParaRPr lang="en-GB"/>
        </a:p>
      </dgm:t>
    </dgm:pt>
    <dgm:pt modelId="{53B5A1D5-B98F-4AAC-9196-3D8DE170F47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sz="3200" dirty="0"/>
        </a:p>
      </dgm:t>
    </dgm:pt>
    <dgm:pt modelId="{2B81B6BA-D770-4615-BCD8-15D857C0EF55}" type="parTrans" cxnId="{416F12F8-C625-40A0-A014-46AE02ADB781}">
      <dgm:prSet/>
      <dgm:spPr/>
      <dgm:t>
        <a:bodyPr/>
        <a:lstStyle/>
        <a:p>
          <a:endParaRPr lang="en-GB"/>
        </a:p>
      </dgm:t>
    </dgm:pt>
    <dgm:pt modelId="{0E8A607A-142E-4133-9D9A-9F68A1BB2055}" type="sibTrans" cxnId="{416F12F8-C625-40A0-A014-46AE02ADB781}">
      <dgm:prSet/>
      <dgm:spPr/>
      <dgm:t>
        <a:bodyPr/>
        <a:lstStyle/>
        <a:p>
          <a:endParaRPr lang="en-GB"/>
        </a:p>
      </dgm:t>
    </dgm:pt>
    <dgm:pt modelId="{C136680F-CE16-4F3D-A478-19D8EA76345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F4B6550-A1F5-40B1-ACC8-9C17AC48648C}" type="parTrans" cxnId="{63A384DA-6723-4C68-B8DF-8A74A9D2C018}">
      <dgm:prSet/>
      <dgm:spPr/>
      <dgm:t>
        <a:bodyPr/>
        <a:lstStyle/>
        <a:p>
          <a:endParaRPr lang="en-GB"/>
        </a:p>
      </dgm:t>
    </dgm:pt>
    <dgm:pt modelId="{DE295EFB-15A3-4DB2-9E93-8DC7C56B4928}" type="sibTrans" cxnId="{63A384DA-6723-4C68-B8DF-8A74A9D2C018}">
      <dgm:prSet/>
      <dgm:spPr/>
      <dgm:t>
        <a:bodyPr/>
        <a:lstStyle/>
        <a:p>
          <a:endParaRPr lang="en-GB"/>
        </a:p>
      </dgm:t>
    </dgm:pt>
    <dgm:pt modelId="{F2C7FE0A-327F-4C6B-814C-4614B931FBF5}">
      <dgm:prSet custT="1"/>
      <dgm:spPr/>
      <dgm:t>
        <a:bodyPr/>
        <a:lstStyle/>
        <a:p>
          <a:endParaRPr lang="nl-BE" sz="1400" dirty="0" smtClean="0"/>
        </a:p>
        <a:p>
          <a:endParaRPr lang="nl-BE" sz="1400" dirty="0" smtClean="0"/>
        </a:p>
        <a:p>
          <a:r>
            <a:rPr lang="nl-BE" altLang="zh-CN" sz="3200" b="1" dirty="0" err="1" smtClean="0">
              <a:solidFill>
                <a:schemeClr val="accent6">
                  <a:lumMod val="75000"/>
                </a:schemeClr>
              </a:solidFill>
            </a:rPr>
            <a:t>Grazie</a:t>
          </a: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Merci</a:t>
          </a: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Bedankt</a:t>
          </a:r>
        </a:p>
        <a:p>
          <a:r>
            <a:rPr lang="ar-AE" sz="3200" b="1" dirty="0" smtClean="0">
              <a:solidFill>
                <a:schemeClr val="accent6">
                  <a:lumMod val="75000"/>
                </a:schemeClr>
              </a:solidFill>
            </a:rPr>
            <a:t>شكرا</a:t>
          </a:r>
          <a:endParaRPr lang="nl-BE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zh-CN" sz="3200" b="1" dirty="0" smtClean="0">
              <a:solidFill>
                <a:schemeClr val="accent6">
                  <a:lumMod val="75000"/>
                </a:schemeClr>
              </a:solidFill>
            </a:rPr>
            <a:t>谢谢</a:t>
          </a: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sw-KE" sz="3200" dirty="0" smtClean="0">
              <a:solidFill>
                <a:schemeClr val="accent6">
                  <a:lumMod val="75000"/>
                </a:schemeClr>
              </a:solidFill>
            </a:rPr>
            <a:t>asante</a:t>
          </a:r>
          <a:endParaRPr lang="nl-BE" sz="3200" b="1" dirty="0" smtClean="0">
            <a:solidFill>
              <a:schemeClr val="accent6">
                <a:lumMod val="75000"/>
              </a:schemeClr>
            </a:solidFill>
          </a:endParaRPr>
        </a:p>
        <a:p>
          <a:endParaRPr lang="en-GB" sz="1400" b="1" dirty="0"/>
        </a:p>
      </dgm:t>
    </dgm:pt>
    <dgm:pt modelId="{FA59B8C6-147D-4F61-A23E-611881A76C6B}" type="parTrans" cxnId="{6BFE9A02-0716-4896-A0AE-C8EE110330E4}">
      <dgm:prSet/>
      <dgm:spPr/>
      <dgm:t>
        <a:bodyPr/>
        <a:lstStyle/>
        <a:p>
          <a:endParaRPr lang="en-GB"/>
        </a:p>
      </dgm:t>
    </dgm:pt>
    <dgm:pt modelId="{067A449B-28D4-4413-BC25-2E7B7D9ECC57}" type="sibTrans" cxnId="{6BFE9A02-0716-4896-A0AE-C8EE110330E4}">
      <dgm:prSet/>
      <dgm:spPr/>
      <dgm:t>
        <a:bodyPr/>
        <a:lstStyle/>
        <a:p>
          <a:endParaRPr lang="en-GB"/>
        </a:p>
      </dgm:t>
    </dgm:pt>
    <dgm:pt modelId="{72E44A0D-F0AB-42D8-BA8C-AC26892B2830}" type="pres">
      <dgm:prSet presAssocID="{BF11A575-1158-46F6-84BD-C59E6D5883EE}" presName="compositeShape" presStyleCnt="0">
        <dgm:presLayoutVars>
          <dgm:chMax val="7"/>
          <dgm:dir/>
          <dgm:resizeHandles val="exact"/>
        </dgm:presLayoutVars>
      </dgm:prSet>
      <dgm:spPr/>
    </dgm:pt>
    <dgm:pt modelId="{336CB5D1-44C4-4D5C-8FE2-9C1A20E04E23}" type="pres">
      <dgm:prSet presAssocID="{EC12BE81-1545-446D-A5CA-58F1FFFB7894}" presName="circ1" presStyleLbl="vennNode1" presStyleIdx="0" presStyleCnt="4"/>
      <dgm:spPr/>
      <dgm:t>
        <a:bodyPr/>
        <a:lstStyle/>
        <a:p>
          <a:endParaRPr lang="en-GB"/>
        </a:p>
      </dgm:t>
    </dgm:pt>
    <dgm:pt modelId="{7EEA698B-0E7E-4BD7-90EE-7D987F38B55A}" type="pres">
      <dgm:prSet presAssocID="{EC12BE81-1545-446D-A5CA-58F1FFFB78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5B46F-0BB7-44D3-904B-6791FEB8B466}" type="pres">
      <dgm:prSet presAssocID="{F2C7FE0A-327F-4C6B-814C-4614B931FBF5}" presName="circ2" presStyleLbl="vennNode1" presStyleIdx="1" presStyleCnt="4" custScaleX="204511" custLinFactNeighborX="7530" custLinFactNeighborY="-2208"/>
      <dgm:spPr/>
      <dgm:t>
        <a:bodyPr/>
        <a:lstStyle/>
        <a:p>
          <a:endParaRPr lang="en-GB"/>
        </a:p>
      </dgm:t>
    </dgm:pt>
    <dgm:pt modelId="{3AB7D7DE-8422-46E1-88E2-E64D6A49C547}" type="pres">
      <dgm:prSet presAssocID="{F2C7FE0A-327F-4C6B-814C-4614B931FB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E3B60-E1C5-4FE2-906E-8D62A915C680}" type="pres">
      <dgm:prSet presAssocID="{53B5A1D5-B98F-4AAC-9196-3D8DE170F47B}" presName="circ3" presStyleLbl="vennNode1" presStyleIdx="2" presStyleCnt="4"/>
      <dgm:spPr/>
      <dgm:t>
        <a:bodyPr/>
        <a:lstStyle/>
        <a:p>
          <a:endParaRPr lang="en-GB"/>
        </a:p>
      </dgm:t>
    </dgm:pt>
    <dgm:pt modelId="{D31A7956-8459-431C-BA6A-2F06F45FA778}" type="pres">
      <dgm:prSet presAssocID="{53B5A1D5-B98F-4AAC-9196-3D8DE170F4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7D0384-BB3E-4939-AC30-B81B4EF4AEBB}" type="pres">
      <dgm:prSet presAssocID="{C136680F-CE16-4F3D-A478-19D8EA763450}" presName="circ4" presStyleLbl="vennNode1" presStyleIdx="3" presStyleCnt="4" custLinFactNeighborX="707" custLinFactNeighborY="-2208"/>
      <dgm:spPr/>
      <dgm:t>
        <a:bodyPr/>
        <a:lstStyle/>
        <a:p>
          <a:endParaRPr lang="en-GB"/>
        </a:p>
      </dgm:t>
    </dgm:pt>
    <dgm:pt modelId="{0D43C6A5-C6B4-43C4-BD04-C337F8EA9876}" type="pres">
      <dgm:prSet presAssocID="{C136680F-CE16-4F3D-A478-19D8EA76345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2B71CE-D517-4EEC-9F1B-9A36430ED9CE}" type="presOf" srcId="{F2C7FE0A-327F-4C6B-814C-4614B931FBF5}" destId="{3AB7D7DE-8422-46E1-88E2-E64D6A49C547}" srcOrd="1" destOrd="0" presId="urn:microsoft.com/office/officeart/2005/8/layout/venn1"/>
    <dgm:cxn modelId="{911D5E04-C8EC-4852-B23C-AA3FE77A53E8}" type="presOf" srcId="{C136680F-CE16-4F3D-A478-19D8EA763450}" destId="{0D43C6A5-C6B4-43C4-BD04-C337F8EA9876}" srcOrd="1" destOrd="0" presId="urn:microsoft.com/office/officeart/2005/8/layout/venn1"/>
    <dgm:cxn modelId="{EF343255-C897-4B6D-895D-68B13C41E59C}" type="presOf" srcId="{EC12BE81-1545-446D-A5CA-58F1FFFB7894}" destId="{7EEA698B-0E7E-4BD7-90EE-7D987F38B55A}" srcOrd="1" destOrd="0" presId="urn:microsoft.com/office/officeart/2005/8/layout/venn1"/>
    <dgm:cxn modelId="{6BFE9A02-0716-4896-A0AE-C8EE110330E4}" srcId="{BF11A575-1158-46F6-84BD-C59E6D5883EE}" destId="{F2C7FE0A-327F-4C6B-814C-4614B931FBF5}" srcOrd="1" destOrd="0" parTransId="{FA59B8C6-147D-4F61-A23E-611881A76C6B}" sibTransId="{067A449B-28D4-4413-BC25-2E7B7D9ECC57}"/>
    <dgm:cxn modelId="{9FA4A628-A043-4208-B017-5508B6BA5797}" type="presOf" srcId="{F2C7FE0A-327F-4C6B-814C-4614B931FBF5}" destId="{AFC5B46F-0BB7-44D3-904B-6791FEB8B466}" srcOrd="0" destOrd="0" presId="urn:microsoft.com/office/officeart/2005/8/layout/venn1"/>
    <dgm:cxn modelId="{3EBBEA8C-9DEB-49D9-99F3-36D9CE2556C4}" type="presOf" srcId="{EC12BE81-1545-446D-A5CA-58F1FFFB7894}" destId="{336CB5D1-44C4-4D5C-8FE2-9C1A20E04E23}" srcOrd="0" destOrd="0" presId="urn:microsoft.com/office/officeart/2005/8/layout/venn1"/>
    <dgm:cxn modelId="{63A384DA-6723-4C68-B8DF-8A74A9D2C018}" srcId="{BF11A575-1158-46F6-84BD-C59E6D5883EE}" destId="{C136680F-CE16-4F3D-A478-19D8EA763450}" srcOrd="3" destOrd="0" parTransId="{FF4B6550-A1F5-40B1-ACC8-9C17AC48648C}" sibTransId="{DE295EFB-15A3-4DB2-9E93-8DC7C56B4928}"/>
    <dgm:cxn modelId="{E1BA26F9-0A15-4AF5-B3EF-70226F5683F0}" srcId="{BF11A575-1158-46F6-84BD-C59E6D5883EE}" destId="{EC12BE81-1545-446D-A5CA-58F1FFFB7894}" srcOrd="0" destOrd="0" parTransId="{4ACDDAA4-45C9-49B7-892B-5E5A8F62A597}" sibTransId="{C33F7C07-FDE6-46D8-B4F0-AB37AA8FF456}"/>
    <dgm:cxn modelId="{A4E59041-169F-413A-B677-6068955BA50E}" type="presOf" srcId="{53B5A1D5-B98F-4AAC-9196-3D8DE170F47B}" destId="{7D8E3B60-E1C5-4FE2-906E-8D62A915C680}" srcOrd="0" destOrd="0" presId="urn:microsoft.com/office/officeart/2005/8/layout/venn1"/>
    <dgm:cxn modelId="{284D7229-D1EF-41F8-BD7B-77ED67A210DB}" type="presOf" srcId="{C136680F-CE16-4F3D-A478-19D8EA763450}" destId="{C47D0384-BB3E-4939-AC30-B81B4EF4AEBB}" srcOrd="0" destOrd="0" presId="urn:microsoft.com/office/officeart/2005/8/layout/venn1"/>
    <dgm:cxn modelId="{D33BFB63-CE9C-486A-A5D1-EC086B625C70}" type="presOf" srcId="{53B5A1D5-B98F-4AAC-9196-3D8DE170F47B}" destId="{D31A7956-8459-431C-BA6A-2F06F45FA778}" srcOrd="1" destOrd="0" presId="urn:microsoft.com/office/officeart/2005/8/layout/venn1"/>
    <dgm:cxn modelId="{4B920A92-25C3-482B-95EB-705B2793AC51}" type="presOf" srcId="{BF11A575-1158-46F6-84BD-C59E6D5883EE}" destId="{72E44A0D-F0AB-42D8-BA8C-AC26892B2830}" srcOrd="0" destOrd="0" presId="urn:microsoft.com/office/officeart/2005/8/layout/venn1"/>
    <dgm:cxn modelId="{416F12F8-C625-40A0-A014-46AE02ADB781}" srcId="{BF11A575-1158-46F6-84BD-C59E6D5883EE}" destId="{53B5A1D5-B98F-4AAC-9196-3D8DE170F47B}" srcOrd="2" destOrd="0" parTransId="{2B81B6BA-D770-4615-BCD8-15D857C0EF55}" sibTransId="{0E8A607A-142E-4133-9D9A-9F68A1BB2055}"/>
    <dgm:cxn modelId="{B998FB25-FF2C-44CB-92AA-DB92DB4EA7BF}" type="presParOf" srcId="{72E44A0D-F0AB-42D8-BA8C-AC26892B2830}" destId="{336CB5D1-44C4-4D5C-8FE2-9C1A20E04E23}" srcOrd="0" destOrd="0" presId="urn:microsoft.com/office/officeart/2005/8/layout/venn1"/>
    <dgm:cxn modelId="{9F0AE43B-AB37-4F08-800D-3CF52FC072FC}" type="presParOf" srcId="{72E44A0D-F0AB-42D8-BA8C-AC26892B2830}" destId="{7EEA698B-0E7E-4BD7-90EE-7D987F38B55A}" srcOrd="1" destOrd="0" presId="urn:microsoft.com/office/officeart/2005/8/layout/venn1"/>
    <dgm:cxn modelId="{1FB51B63-B4B7-4A93-BAC6-CB19334B4375}" type="presParOf" srcId="{72E44A0D-F0AB-42D8-BA8C-AC26892B2830}" destId="{AFC5B46F-0BB7-44D3-904B-6791FEB8B466}" srcOrd="2" destOrd="0" presId="urn:microsoft.com/office/officeart/2005/8/layout/venn1"/>
    <dgm:cxn modelId="{4B873654-0CB7-46F1-87AA-E2EEC12895B6}" type="presParOf" srcId="{72E44A0D-F0AB-42D8-BA8C-AC26892B2830}" destId="{3AB7D7DE-8422-46E1-88E2-E64D6A49C547}" srcOrd="3" destOrd="0" presId="urn:microsoft.com/office/officeart/2005/8/layout/venn1"/>
    <dgm:cxn modelId="{99A2273A-D8DA-4347-B592-17756756C606}" type="presParOf" srcId="{72E44A0D-F0AB-42D8-BA8C-AC26892B2830}" destId="{7D8E3B60-E1C5-4FE2-906E-8D62A915C680}" srcOrd="4" destOrd="0" presId="urn:microsoft.com/office/officeart/2005/8/layout/venn1"/>
    <dgm:cxn modelId="{3FC22ED9-CF64-4885-B275-9E957FCC0B9B}" type="presParOf" srcId="{72E44A0D-F0AB-42D8-BA8C-AC26892B2830}" destId="{D31A7956-8459-431C-BA6A-2F06F45FA778}" srcOrd="5" destOrd="0" presId="urn:microsoft.com/office/officeart/2005/8/layout/venn1"/>
    <dgm:cxn modelId="{B6A253FA-0FE8-4C07-ACF0-A6DCB052302D}" type="presParOf" srcId="{72E44A0D-F0AB-42D8-BA8C-AC26892B2830}" destId="{C47D0384-BB3E-4939-AC30-B81B4EF4AEBB}" srcOrd="6" destOrd="0" presId="urn:microsoft.com/office/officeart/2005/8/layout/venn1"/>
    <dgm:cxn modelId="{28CF688B-554B-461C-91C0-C4930BA1FEBF}" type="presParOf" srcId="{72E44A0D-F0AB-42D8-BA8C-AC26892B2830}" destId="{0D43C6A5-C6B4-43C4-BD04-C337F8EA987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CB5D1-44C4-4D5C-8FE2-9C1A20E04E23}">
      <dsp:nvSpPr>
        <dsp:cNvPr id="0" name=""/>
        <dsp:cNvSpPr/>
      </dsp:nvSpPr>
      <dsp:spPr>
        <a:xfrm>
          <a:off x="1439207" y="40639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baseline="0" dirty="0">
            <a:latin typeface="SimSun" pitchFamily="2" charset="-122"/>
            <a:ea typeface="ヒラギノ角ゴ Pro W3"/>
          </a:endParaRPr>
        </a:p>
      </dsp:txBody>
      <dsp:txXfrm>
        <a:off x="1683047" y="325119"/>
        <a:ext cx="1625600" cy="670560"/>
      </dsp:txXfrm>
    </dsp:sp>
    <dsp:sp modelId="{AFC5B46F-0BB7-44D3-904B-6791FEB8B466}">
      <dsp:nvSpPr>
        <dsp:cNvPr id="0" name=""/>
        <dsp:cNvSpPr/>
      </dsp:nvSpPr>
      <dsp:spPr>
        <a:xfrm>
          <a:off x="1428752" y="928698"/>
          <a:ext cx="432189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err="1" smtClean="0">
              <a:solidFill>
                <a:schemeClr val="accent6">
                  <a:lumMod val="75000"/>
                </a:schemeClr>
              </a:solidFill>
            </a:rPr>
            <a:t>Grazie</a:t>
          </a:r>
          <a:endParaRPr lang="nl-BE" altLang="zh-CN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smtClean="0">
              <a:solidFill>
                <a:schemeClr val="accent6">
                  <a:lumMod val="75000"/>
                </a:schemeClr>
              </a:solidFill>
            </a:rPr>
            <a:t>Merci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smtClean="0">
              <a:solidFill>
                <a:schemeClr val="accent6">
                  <a:lumMod val="75000"/>
                </a:schemeClr>
              </a:solidFill>
            </a:rPr>
            <a:t>Bedankt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b="1" kern="1200" dirty="0" smtClean="0">
              <a:solidFill>
                <a:schemeClr val="accent6">
                  <a:lumMod val="75000"/>
                </a:schemeClr>
              </a:solidFill>
            </a:rPr>
            <a:t>شكرا</a:t>
          </a:r>
          <a:endParaRPr lang="nl-BE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200" b="1" kern="1200" dirty="0" smtClean="0">
              <a:solidFill>
                <a:schemeClr val="accent6">
                  <a:lumMod val="75000"/>
                </a:schemeClr>
              </a:solidFill>
            </a:rPr>
            <a:t>谢谢</a:t>
          </a:r>
          <a:endParaRPr lang="nl-BE" altLang="zh-CN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w-KE" sz="3200" kern="1200" dirty="0" smtClean="0">
              <a:solidFill>
                <a:schemeClr val="accent6">
                  <a:lumMod val="75000"/>
                </a:schemeClr>
              </a:solidFill>
            </a:rPr>
            <a:t>asante</a:t>
          </a:r>
          <a:endParaRPr lang="nl-BE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/>
        </a:p>
      </dsp:txBody>
      <dsp:txXfrm>
        <a:off x="3755924" y="1172538"/>
        <a:ext cx="1662265" cy="1625600"/>
      </dsp:txXfrm>
    </dsp:sp>
    <dsp:sp modelId="{7D8E3B60-E1C5-4FE2-906E-8D62A915C680}">
      <dsp:nvSpPr>
        <dsp:cNvPr id="0" name=""/>
        <dsp:cNvSpPr/>
      </dsp:nvSpPr>
      <dsp:spPr>
        <a:xfrm>
          <a:off x="1439207" y="1910080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1683047" y="3068320"/>
        <a:ext cx="1625600" cy="670560"/>
      </dsp:txXfrm>
    </dsp:sp>
    <dsp:sp modelId="{C47D0384-BB3E-4939-AC30-B81B4EF4AEBB}">
      <dsp:nvSpPr>
        <dsp:cNvPr id="0" name=""/>
        <dsp:cNvSpPr/>
      </dsp:nvSpPr>
      <dsp:spPr>
        <a:xfrm>
          <a:off x="519428" y="928698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81988" y="1172538"/>
        <a:ext cx="8128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474F-5ABD-4E2C-9476-C8E258F024C5}" type="datetimeFigureOut">
              <a:rPr lang="nl-BE" smtClean="0"/>
              <a:pPr/>
              <a:t>21/01/2013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5E1B-6EEF-4EA3-9566-C5781BEA05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1/21/2013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1/21/2013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2285984" cy="1233540"/>
          </a:xfrm>
          <a:prstGeom prst="rect">
            <a:avLst/>
          </a:prstGeom>
        </p:spPr>
      </p:pic>
      <p:pic>
        <p:nvPicPr>
          <p:cNvPr id="8" name="Picture 7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286388"/>
            <a:ext cx="1738312" cy="11310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5984" y="2786058"/>
            <a:ext cx="6429420" cy="121444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4003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Crop monitoring as an E-agriculture tool in developing countries (E-AGRI)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554003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7784" y="4509120"/>
            <a:ext cx="351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513D03"/>
                </a:solidFill>
                <a:latin typeface="Vivaldi" pitchFamily="66" charset="0"/>
              </a:rPr>
              <a:t>Overview and Management</a:t>
            </a:r>
            <a:endParaRPr lang="en-GB" sz="2800" b="1" dirty="0">
              <a:solidFill>
                <a:srgbClr val="513D03"/>
              </a:solidFill>
              <a:latin typeface="Vivaldi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1052736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513D03"/>
                </a:solidFill>
              </a:rPr>
              <a:t>FP7 STREP Project </a:t>
            </a:r>
            <a:r>
              <a:rPr lang="en-GB" sz="2000" dirty="0" smtClean="0">
                <a:solidFill>
                  <a:srgbClr val="513D03"/>
                </a:solidFill>
              </a:rPr>
              <a:t>(GA 270351)</a:t>
            </a:r>
          </a:p>
          <a:p>
            <a:r>
              <a:rPr lang="en-GB" sz="2000" dirty="0" smtClean="0">
                <a:solidFill>
                  <a:srgbClr val="513D03"/>
                </a:solidFill>
              </a:rPr>
              <a:t>2</a:t>
            </a:r>
            <a:r>
              <a:rPr lang="en-GB" sz="2000" baseline="30000" dirty="0" smtClean="0">
                <a:solidFill>
                  <a:srgbClr val="513D03"/>
                </a:solidFill>
              </a:rPr>
              <a:t>nd</a:t>
            </a:r>
            <a:r>
              <a:rPr lang="en-GB" sz="2000" dirty="0" smtClean="0">
                <a:solidFill>
                  <a:srgbClr val="513D03"/>
                </a:solidFill>
              </a:rPr>
              <a:t>  Progress Meeting (2012-12-10)</a:t>
            </a:r>
            <a:endParaRPr lang="en-GB" sz="2000" dirty="0">
              <a:solidFill>
                <a:srgbClr val="513D03"/>
              </a:solidFill>
            </a:endParaRPr>
          </a:p>
        </p:txBody>
      </p:sp>
      <p:pic>
        <p:nvPicPr>
          <p:cNvPr id="7" name="Picture 6" descr="Copy of fp7-logo 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052736"/>
            <a:ext cx="1011759" cy="72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Capacity building in Kenya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23528" y="1412776"/>
          <a:ext cx="8208912" cy="300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296144"/>
                <a:gridCol w="1008112"/>
                <a:gridCol w="1728192"/>
                <a:gridCol w="1440160"/>
                <a:gridCol w="1656184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Actors</a:t>
                      </a:r>
                      <a:br>
                        <a:rPr lang="en-GB" sz="1600" noProof="0" dirty="0" smtClean="0"/>
                      </a:br>
                      <a:r>
                        <a:rPr lang="en-GB" sz="1600" noProof="0" dirty="0" smtClean="0"/>
                        <a:t>partners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Ground data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Main Output</a:t>
                      </a:r>
                      <a:br>
                        <a:rPr lang="en-GB" sz="1600" noProof="0" dirty="0" smtClean="0"/>
                      </a:br>
                      <a:r>
                        <a:rPr lang="en-GB" sz="1600" noProof="0" dirty="0" smtClean="0"/>
                        <a:t>Deliverables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Networking</a:t>
                      </a:r>
                      <a:endParaRPr lang="en-GB" sz="1600" noProof="0" dirty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Networking and capacity building – 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Targeted country:</a:t>
                      </a:r>
                      <a:r>
                        <a:rPr lang="it-IT" sz="1400" baseline="0" dirty="0" smtClean="0"/>
                        <a:t> </a:t>
                      </a:r>
                    </a:p>
                    <a:p>
                      <a:r>
                        <a:rPr lang="it-IT" sz="1400" dirty="0" smtClean="0"/>
                        <a:t>Kenya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MEMR</a:t>
                      </a:r>
                    </a:p>
                    <a:p>
                      <a:r>
                        <a:rPr lang="it-IT" sz="1400" dirty="0" smtClean="0"/>
                        <a:t>VITO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In Collaboration with AGRICAB</a:t>
                      </a:r>
                      <a:r>
                        <a:rPr lang="it-IT" sz="1400" baseline="0" dirty="0" smtClean="0"/>
                        <a:t> project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Improving area estimation:</a:t>
                      </a:r>
                    </a:p>
                    <a:p>
                      <a:r>
                        <a:rPr lang="it-IT" sz="1400" baseline="0" dirty="0" smtClean="0"/>
                        <a:t>3 approaches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Feasability and capacity building reports</a:t>
                      </a:r>
                      <a:endParaRPr lang="it-IT" sz="1400" baseline="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baseline="0" dirty="0" smtClean="0"/>
                    </a:p>
                    <a:p>
                      <a:r>
                        <a:rPr lang="it-IT" sz="1400" dirty="0" smtClean="0"/>
                        <a:t>Joined AGRICAB-EAGRI national workshop in kenya</a:t>
                      </a:r>
                    </a:p>
                    <a:p>
                      <a:r>
                        <a:rPr lang="it-IT" sz="1400" dirty="0" smtClean="0"/>
                        <a:t>(25-29 Oct. 2012)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Vito: C. Tote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Kenya_worsh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429000"/>
            <a:ext cx="3960440" cy="29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5959596" cy="839016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 dissemination activities in the 2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nd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period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1412776"/>
          <a:ext cx="8352928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880320"/>
                <a:gridCol w="2736304"/>
              </a:tblGrid>
              <a:tr h="743859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External Conference / Workshops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E-AGRI workshops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Networking with other institutions </a:t>
                      </a:r>
                      <a:endParaRPr lang="en-GB" sz="1600" noProof="0" dirty="0"/>
                    </a:p>
                  </a:txBody>
                  <a:tcPr/>
                </a:tc>
              </a:tr>
              <a:tr h="3648629">
                <a:tc>
                  <a:txBody>
                    <a:bodyPr/>
                    <a:lstStyle/>
                    <a:p>
                      <a:endParaRPr lang="it-IT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i="1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36" y="2636912"/>
            <a:ext cx="2016224" cy="129614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Picture 6" descr="Kenya_worksho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509120"/>
            <a:ext cx="1947258" cy="1296144"/>
          </a:xfrm>
          <a:prstGeom prst="rect">
            <a:avLst/>
          </a:prstGeom>
        </p:spPr>
      </p:pic>
      <p:pic>
        <p:nvPicPr>
          <p:cNvPr id="12" name="Picture 11" descr="DSC_12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1" y="2636912"/>
            <a:ext cx="1956923" cy="1296144"/>
          </a:xfrm>
          <a:prstGeom prst="rect">
            <a:avLst/>
          </a:prstGeom>
        </p:spPr>
      </p:pic>
      <p:pic>
        <p:nvPicPr>
          <p:cNvPr id="13" name="Picture 12" descr="IMG_17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2204864"/>
            <a:ext cx="2215417" cy="1328264"/>
          </a:xfrm>
          <a:prstGeom prst="rect">
            <a:avLst/>
          </a:prstGeom>
        </p:spPr>
      </p:pic>
      <p:pic>
        <p:nvPicPr>
          <p:cNvPr id="14" name="Picture 13" descr="First-InternationalConference on Geoinformatic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4293096"/>
            <a:ext cx="1080120" cy="1521903"/>
          </a:xfrm>
          <a:prstGeom prst="rect">
            <a:avLst/>
          </a:prstGeom>
        </p:spPr>
      </p:pic>
      <p:pic>
        <p:nvPicPr>
          <p:cNvPr id="15" name="Picture 14" descr="IMG_07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4437112"/>
            <a:ext cx="1800200" cy="1376772"/>
          </a:xfrm>
          <a:prstGeom prst="rect">
            <a:avLst/>
          </a:prstGeom>
        </p:spPr>
      </p:pic>
      <p:pic>
        <p:nvPicPr>
          <p:cNvPr id="16" name="Picture 15" descr="Anhui-AGRI_univ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5373216"/>
            <a:ext cx="1800200" cy="447619"/>
          </a:xfrm>
          <a:prstGeom prst="rect">
            <a:avLst/>
          </a:prstGeom>
        </p:spPr>
      </p:pic>
      <p:pic>
        <p:nvPicPr>
          <p:cNvPr id="17" name="Picture 16" descr="中国农业大学校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2204864"/>
            <a:ext cx="504056" cy="569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5959596" cy="839016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 dissemination activities in the 2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nd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period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683568" y="1412776"/>
          <a:ext cx="7776864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743859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External Conference / Workshops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Networking with other institutions </a:t>
                      </a:r>
                      <a:endParaRPr lang="en-GB" sz="1600" noProof="0" dirty="0"/>
                    </a:p>
                  </a:txBody>
                  <a:tcPr/>
                </a:tc>
              </a:tr>
              <a:tr h="3648629">
                <a:tc>
                  <a:txBody>
                    <a:bodyPr/>
                    <a:lstStyle/>
                    <a:p>
                      <a:endParaRPr lang="it-IT" sz="1200" baseline="0" dirty="0" smtClean="0"/>
                    </a:p>
                    <a:p>
                      <a:r>
                        <a:rPr lang="it-IT" sz="1200" baseline="0" dirty="0" smtClean="0"/>
                        <a:t>CAAS:</a:t>
                      </a:r>
                    </a:p>
                    <a:p>
                      <a:r>
                        <a:rPr lang="it-IT" sz="1200" baseline="0" dirty="0" smtClean="0"/>
                        <a:t>Alterra:</a:t>
                      </a:r>
                    </a:p>
                    <a:p>
                      <a:r>
                        <a:rPr lang="it-IT" sz="1200" baseline="0" dirty="0" smtClean="0"/>
                        <a:t>UMI:</a:t>
                      </a:r>
                    </a:p>
                    <a:p>
                      <a:r>
                        <a:rPr lang="it-IT" sz="1200" baseline="0" dirty="0" smtClean="0"/>
                        <a:t>DRSRS,</a:t>
                      </a:r>
                    </a:p>
                    <a:p>
                      <a:r>
                        <a:rPr lang="it-IT" sz="1200" baseline="0" dirty="0" smtClean="0"/>
                        <a:t>JAAS,</a:t>
                      </a:r>
                    </a:p>
                    <a:p>
                      <a:r>
                        <a:rPr lang="it-IT" sz="1200" baseline="0" dirty="0" smtClean="0"/>
                        <a:t>AIFER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i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5959596" cy="839016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E-AGRI scientific publications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4104456" cy="157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2012-10-12_1349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429000"/>
            <a:ext cx="2232248" cy="3015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6056" y="1628800"/>
            <a:ext cx="3384376" cy="40626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Submissions:</a:t>
            </a:r>
          </a:p>
          <a:p>
            <a:pPr marL="179388" indent="-90488">
              <a:buFont typeface="Arial" pitchFamily="34" charset="0"/>
              <a:buChar char="•"/>
            </a:pPr>
            <a:r>
              <a:rPr lang="en-US" sz="1400" i="1" dirty="0" smtClean="0"/>
              <a:t>Journal of </a:t>
            </a:r>
            <a:r>
              <a:rPr lang="en-US" sz="1400" i="1" dirty="0" err="1" smtClean="0"/>
              <a:t>photogrammetry</a:t>
            </a:r>
            <a:r>
              <a:rPr lang="en-US" sz="1400" i="1" dirty="0" smtClean="0"/>
              <a:t>, remote sensing and </a:t>
            </a:r>
            <a:r>
              <a:rPr lang="en-US" sz="1400" i="1" dirty="0" err="1" smtClean="0"/>
              <a:t>geoinformation</a:t>
            </a:r>
            <a:r>
              <a:rPr lang="en-US" sz="1400" i="1" dirty="0" smtClean="0"/>
              <a:t> processing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Consortium Agreement (CA)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636912"/>
            <a:ext cx="86764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55776" y="116632"/>
            <a:ext cx="5328592" cy="43204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E-AGRI Project Management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69269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Achieved deliverables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95536" y="1484784"/>
          <a:ext cx="8064896" cy="3678824"/>
        </p:xfrm>
        <a:graphic>
          <a:graphicData uri="http://schemas.openxmlformats.org/drawingml/2006/table">
            <a:tbl>
              <a:tblPr/>
              <a:tblGrid>
                <a:gridCol w="877245"/>
                <a:gridCol w="3844118"/>
                <a:gridCol w="538352"/>
                <a:gridCol w="659474"/>
                <a:gridCol w="665909"/>
                <a:gridCol w="739899"/>
                <a:gridCol w="739899"/>
              </a:tblGrid>
              <a:tr h="545914">
                <a:tc>
                  <a:txBody>
                    <a:bodyPr/>
                    <a:lstStyle/>
                    <a:p>
                      <a:pPr marL="381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Deliverable Number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Deliverable</a:t>
                      </a:r>
                      <a:r>
                        <a:rPr lang="en-US" sz="1200" b="1" spc="5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Title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WP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2984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Resp.</a:t>
                      </a:r>
                      <a:r>
                        <a:rPr lang="en-US" sz="1200" b="1" spc="125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81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Nature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err="1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Dissem</a:t>
                      </a: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.</a:t>
                      </a:r>
                      <a:r>
                        <a:rPr lang="en-US" sz="1200" b="1" spc="250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level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Delivery</a:t>
                      </a:r>
                      <a:r>
                        <a:rPr lang="en-US" sz="1200" b="1" spc="130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status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73926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D21.3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442595">
                        <a:lnSpc>
                          <a:spcPct val="104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Regional Statistic Database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200" b="1" noProof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21</a:t>
                      </a:r>
                      <a:endParaRPr lang="en-US" sz="1200" b="1" noProof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AIFER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PP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 Approved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2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D22.1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76200">
                        <a:lnSpc>
                          <a:spcPct val="104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Usability</a:t>
                      </a:r>
                      <a:r>
                        <a:rPr lang="en-US" sz="1200" b="1" spc="135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reports for</a:t>
                      </a:r>
                      <a:r>
                        <a:rPr lang="en-US" sz="1200" b="1" spc="25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application of</a:t>
                      </a:r>
                      <a:r>
                        <a:rPr lang="en-US" sz="1200" b="1" spc="25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CGMS</a:t>
                      </a:r>
                      <a:r>
                        <a:rPr lang="en-US" sz="1200" b="1" spc="165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for Morocco</a:t>
                      </a:r>
                      <a:endParaRPr lang="en-US" sz="1200" b="1" noProof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22</a:t>
                      </a:r>
                      <a:endParaRPr lang="en-US" sz="1200" b="1" noProof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err="1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Alterra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PP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Approved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78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D22.2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04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Strategy</a:t>
                      </a:r>
                      <a:r>
                        <a:rPr lang="en-US" sz="1200" b="1" spc="35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report on</a:t>
                      </a:r>
                      <a:r>
                        <a:rPr lang="en-US" sz="1200" b="1" spc="135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CGMS adaptation</a:t>
                      </a:r>
                      <a:r>
                        <a:rPr lang="en-US" sz="1200" b="1" spc="-5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for Morocco</a:t>
                      </a:r>
                      <a:endParaRPr lang="en-US" sz="1200" b="1" noProof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22</a:t>
                      </a:r>
                      <a:endParaRPr lang="en-US" sz="1200" b="1" noProof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err="1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Alterra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PP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Approved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2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D23.1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6670" algn="just">
                        <a:lnSpc>
                          <a:spcPct val="104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Usability reports for</a:t>
                      </a:r>
                      <a:r>
                        <a:rPr lang="en-US" sz="1200" b="1" spc="15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application of CGMS</a:t>
                      </a:r>
                      <a:r>
                        <a:rPr lang="en-US" sz="1200" b="1" spc="140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for Anhui, China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23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err="1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Alterra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PP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Approved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1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D23.2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46685">
                        <a:lnSpc>
                          <a:spcPct val="104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Strategy</a:t>
                      </a:r>
                      <a:r>
                        <a:rPr lang="en-US" sz="1200" b="1" spc="35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report on</a:t>
                      </a:r>
                      <a:r>
                        <a:rPr lang="en-US" sz="1200" b="1" spc="135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CGMS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23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err="1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Alterra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n-US" sz="1200" b="1" noProof="0" dirty="0" smtClean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PP</a:t>
                      </a:r>
                      <a:endParaRPr lang="en-US" sz="1200" b="1" noProof="0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31/12/12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1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D31.1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90170">
                        <a:lnSpc>
                          <a:spcPct val="104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Ground </a:t>
                      </a:r>
                      <a:r>
                        <a:rPr lang="nl-BE" sz="1200" b="1" spc="5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data collection</a:t>
                      </a:r>
                      <a:r>
                        <a:rPr lang="nl-BE" sz="1200" b="1" spc="22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report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nl-BE" sz="1200" b="1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JAAS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Approved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1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D32.1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81610">
                        <a:lnSpc>
                          <a:spcPct val="104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Sensitivity analyse</a:t>
                      </a:r>
                      <a:r>
                        <a:rPr lang="nl-BE" sz="1200" b="1" spc="85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report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nl-BE" sz="1200" b="1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UMI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Approved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72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D34.1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54610">
                        <a:lnSpc>
                          <a:spcPct val="104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Synthetic</a:t>
                      </a:r>
                      <a:r>
                        <a:rPr lang="nl-BE" sz="1200" b="1" spc="-35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report on</a:t>
                      </a:r>
                      <a:r>
                        <a:rPr lang="nl-BE" sz="1200" b="1" spc="135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the</a:t>
                      </a:r>
                      <a:r>
                        <a:rPr lang="nl-BE" sz="1200" b="1" spc="185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local</a:t>
                      </a:r>
                      <a:r>
                        <a:rPr lang="nl-BE" sz="1200" b="1" spc="12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crop classification</a:t>
                      </a:r>
                    </a:p>
                    <a:p>
                      <a:pPr marL="41275" marR="111125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and</a:t>
                      </a:r>
                      <a:r>
                        <a:rPr lang="nl-BE" sz="1200" b="1" spc="24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sensitivity analyses</a:t>
                      </a:r>
                      <a:r>
                        <a:rPr lang="nl-BE" sz="1200" b="1" spc="-15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of parametrization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l-BE" sz="1200" b="1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JRC/UMI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PU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Approved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1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D41.1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02565">
                        <a:lnSpc>
                          <a:spcPct val="104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Databases</a:t>
                      </a:r>
                      <a:r>
                        <a:rPr lang="nl-BE" sz="1200" b="1" spc="150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 dirty="0" err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on</a:t>
                      </a:r>
                      <a:r>
                        <a:rPr lang="nl-BE" sz="1200" b="1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 dirty="0" err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wheat</a:t>
                      </a:r>
                      <a:r>
                        <a:rPr lang="nl-BE" sz="1200" b="1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 spc="35" dirty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 </a:t>
                      </a:r>
                      <a:r>
                        <a:rPr lang="nl-BE" sz="1200" b="1" dirty="0" err="1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yield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41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AIFER</a:t>
                      </a: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SimSun"/>
                          <a:cs typeface="Calibri" pitchFamily="34" charset="0"/>
                        </a:rPr>
                        <a:t>REMOV</a:t>
                      </a:r>
                      <a:endParaRPr lang="nl-BE" sz="1200" b="1" dirty="0">
                        <a:solidFill>
                          <a:srgbClr val="FF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nl-BE" sz="1200" b="1" dirty="0"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Extend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ROI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530120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New deliverables: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D71.5 :		Dissemination Plan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D62.XX:		</a:t>
            </a: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Building a customized web viewer for e-AGRI (a link possible with the generalist site?)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Could be available: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D61.1, D62.1 (</a:t>
            </a:r>
            <a:r>
              <a:rPr lang="en-GB" sz="1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Alterra</a:t>
            </a: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):		Statistics tool box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D71.1 (</a:t>
            </a:r>
            <a:r>
              <a:rPr lang="en-GB" sz="1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Alterra</a:t>
            </a:r>
            <a:r>
              <a:rPr lang="en-GB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); D71.2 (UMI); D71.3 (VITO):	   Workshops reports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55776" y="116632"/>
            <a:ext cx="5328592" cy="43204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E-AGRI Project Management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620688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Abstracts to prepare for the next deliverables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27584" y="1340768"/>
          <a:ext cx="6624735" cy="4836368"/>
        </p:xfrm>
        <a:graphic>
          <a:graphicData uri="http://schemas.openxmlformats.org/drawingml/2006/table">
            <a:tbl>
              <a:tblPr/>
              <a:tblGrid>
                <a:gridCol w="720593"/>
                <a:gridCol w="3157669"/>
                <a:gridCol w="442218"/>
                <a:gridCol w="864096"/>
                <a:gridCol w="259747"/>
                <a:gridCol w="590206"/>
                <a:gridCol w="590206"/>
              </a:tblGrid>
              <a:tr h="401465">
                <a:tc>
                  <a:txBody>
                    <a:bodyPr/>
                    <a:lstStyle/>
                    <a:p>
                      <a:pPr marL="3810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Calibri"/>
                          <a:ea typeface="SimSun"/>
                          <a:cs typeface="Times New Roman"/>
                        </a:rPr>
                        <a:t>Deliverable Number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Calibri"/>
                          <a:ea typeface="SimSun"/>
                          <a:cs typeface="Times New Roman"/>
                        </a:rPr>
                        <a:t>Deliverable</a:t>
                      </a:r>
                      <a:r>
                        <a:rPr lang="en-GB" sz="900" spc="5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 dirty="0">
                          <a:latin typeface="Calibri"/>
                          <a:ea typeface="SimSun"/>
                          <a:cs typeface="Times New Roman"/>
                        </a:rPr>
                        <a:t>Title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WP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2984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Responsible</a:t>
                      </a:r>
                      <a:r>
                        <a:rPr lang="en-GB" sz="900" spc="125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81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Nature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Dissemination</a:t>
                      </a:r>
                      <a:r>
                        <a:rPr lang="en-GB" sz="900" spc="25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level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Delivery</a:t>
                      </a:r>
                      <a:r>
                        <a:rPr lang="en-GB" sz="900" spc="13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latin typeface="Calibri"/>
                          <a:ea typeface="SimSun"/>
                          <a:cs typeface="Times New Roman"/>
                        </a:rPr>
                        <a:t>date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7643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D21.1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Experimental Database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AIFER / Alterra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PP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43">
                <a:tc>
                  <a:txBody>
                    <a:bodyPr/>
                    <a:lstStyle/>
                    <a:p>
                      <a:pPr marL="3810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D21.2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Database</a:t>
                      </a:r>
                      <a:r>
                        <a:rPr lang="en-GB" sz="900" spc="1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AIFER / </a:t>
                      </a:r>
                      <a:r>
                        <a:rPr lang="en-GB" sz="900" dirty="0" err="1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Alterra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21">
                <a:tc>
                  <a:txBody>
                    <a:bodyPr/>
                    <a:lstStyle/>
                    <a:p>
                      <a:pPr marL="3810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D21.4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Statistical</a:t>
                      </a:r>
                      <a:r>
                        <a:rPr lang="en-GB" sz="900" spc="-8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21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Alterra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D31.2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358140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Ground information database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JAAS/UMI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D32.2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34353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Databases for</a:t>
                      </a:r>
                      <a:r>
                        <a:rPr lang="en-GB" sz="900" spc="2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model parameters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D32.3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3812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Evaluation report</a:t>
                      </a:r>
                      <a:r>
                        <a:rPr lang="en-GB" sz="900" spc="240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on</a:t>
                      </a:r>
                      <a:r>
                        <a:rPr lang="en-GB" sz="900" spc="135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rice simulation </a:t>
                      </a:r>
                      <a:r>
                        <a:rPr lang="en-GB" sz="900" spc="30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at field</a:t>
                      </a:r>
                      <a:r>
                        <a:rPr lang="en-GB" sz="900" spc="25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 dirty="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level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D32.4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3812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Evaluation report</a:t>
                      </a:r>
                      <a:r>
                        <a:rPr lang="en-GB" sz="900" spc="24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on</a:t>
                      </a:r>
                      <a:r>
                        <a:rPr lang="en-GB" sz="900" spc="13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rice simulation </a:t>
                      </a:r>
                      <a:r>
                        <a:rPr lang="en-GB" sz="900" spc="3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on large</a:t>
                      </a:r>
                      <a:r>
                        <a:rPr lang="en-GB" sz="900" spc="24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area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D34.2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53035">
                        <a:lnSpc>
                          <a:spcPct val="102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Databases</a:t>
                      </a:r>
                      <a:r>
                        <a:rPr lang="en-GB" sz="900" spc="-2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for parameterisation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JRC/UMI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43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D34.3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Evaluation Report on</a:t>
                      </a:r>
                      <a:r>
                        <a:rPr lang="en-GB" sz="900" spc="13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wheat simulation </a:t>
                      </a:r>
                      <a:r>
                        <a:rPr lang="en-GB" sz="900" spc="3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at field</a:t>
                      </a:r>
                      <a:r>
                        <a:rPr lang="en-GB" sz="900" spc="2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level</a:t>
                      </a:r>
                      <a:r>
                        <a:rPr lang="en-GB" sz="900" spc="12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in Morocco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JRC/UMI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D34.4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04140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Evaluation report on</a:t>
                      </a:r>
                      <a:r>
                        <a:rPr lang="en-GB" sz="900" spc="13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wheat simulation </a:t>
                      </a:r>
                      <a:r>
                        <a:rPr lang="en-GB" sz="900" spc="3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at regional</a:t>
                      </a:r>
                      <a:r>
                        <a:rPr lang="en-GB" sz="900" spc="245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level</a:t>
                      </a:r>
                      <a:r>
                        <a:rPr lang="en-GB" sz="900" spc="12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in Morocco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JRC/UMI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A50021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95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D51.1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smtClean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 Segment </a:t>
                      </a: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sampling database (</a:t>
                      </a:r>
                      <a:r>
                        <a:rPr lang="en-GB" sz="900" dirty="0" err="1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Huaibei</a:t>
                      </a: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51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CAAS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D51.2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5908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Accuracy assessment report</a:t>
                      </a:r>
                      <a:r>
                        <a:rPr lang="en-GB" sz="900" spc="24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on the</a:t>
                      </a:r>
                      <a:r>
                        <a:rPr lang="en-GB" sz="900" spc="185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spatial extrapolation (Huaibei)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51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CAAS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PP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D52.1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88595">
                        <a:lnSpc>
                          <a:spcPct val="102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Databases on</a:t>
                      </a:r>
                      <a:r>
                        <a:rPr lang="en-GB" sz="900" spc="135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using</a:t>
                      </a:r>
                      <a:r>
                        <a:rPr lang="en-GB" sz="900" spc="7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different approaches (Huaibei)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52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CAAS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D52.2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6159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 </a:t>
                      </a:r>
                      <a:r>
                        <a:rPr lang="en-GB" sz="900" spc="45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on</a:t>
                      </a:r>
                      <a:r>
                        <a:rPr lang="en-GB" sz="900" spc="135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the best </a:t>
                      </a:r>
                      <a:r>
                        <a:rPr lang="en-GB" sz="900" spc="5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approach for</a:t>
                      </a:r>
                      <a:r>
                        <a:rPr lang="en-GB" sz="900" spc="25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crop</a:t>
                      </a:r>
                      <a:r>
                        <a:rPr lang="en-GB" sz="900" spc="185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acreage assessment (Huaibei)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52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CAAS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RE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D53.1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333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Segment sampling database</a:t>
                      </a:r>
                      <a:r>
                        <a:rPr lang="en-GB" sz="900" spc="-2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for Morocco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53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INRA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D53.2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22415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 </a:t>
                      </a:r>
                      <a:r>
                        <a:rPr lang="en-GB" sz="900" spc="4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on accuracy assessment for</a:t>
                      </a:r>
                      <a:r>
                        <a:rPr lang="en-GB" sz="900" spc="2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the</a:t>
                      </a:r>
                      <a:r>
                        <a:rPr lang="en-GB" sz="900" spc="18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spatial extrapolation for Morocco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53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INRA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D54.1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88595">
                        <a:lnSpc>
                          <a:spcPct val="102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Datasets</a:t>
                      </a:r>
                      <a:r>
                        <a:rPr lang="en-GB" sz="900" spc="9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on area estimates using</a:t>
                      </a:r>
                      <a:r>
                        <a:rPr lang="en-GB" sz="900" spc="7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different approaches (Morocco)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54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INRA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CO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1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D54.2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61595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 </a:t>
                      </a:r>
                      <a:r>
                        <a:rPr lang="en-GB" sz="900" spc="4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on</a:t>
                      </a:r>
                      <a:r>
                        <a:rPr lang="en-GB" sz="900" spc="13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best approach</a:t>
                      </a:r>
                      <a:r>
                        <a:rPr lang="en-GB" sz="900" spc="-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for crop acreage estimation in</a:t>
                      </a:r>
                      <a:r>
                        <a:rPr lang="en-GB" sz="900" spc="25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the region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54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INRA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D55.1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181610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Accuracy and cost-efficiency report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55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VITO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99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8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D61.1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48260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Report</a:t>
                      </a:r>
                      <a:r>
                        <a:rPr lang="en-GB" sz="900" spc="3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on CGMS</a:t>
                      </a:r>
                      <a:r>
                        <a:rPr lang="en-GB" sz="900" spc="165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statistical toolbox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61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Alterra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PU</a:t>
                      </a:r>
                      <a:endParaRPr lang="nl-BE" sz="9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6600"/>
                          </a:solidFill>
                          <a:latin typeface="Calibri"/>
                          <a:ea typeface="SimSun"/>
                          <a:cs typeface="Times New Roman"/>
                        </a:rPr>
                        <a:t>30</a:t>
                      </a:r>
                      <a:endParaRPr lang="nl-BE" sz="9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E-AGRI: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P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roject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Planning</a:t>
            </a: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142984"/>
            <a:ext cx="557216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E-AGRI: 2</a:t>
            </a:r>
            <a:r>
              <a:rPr lang="en-GB" sz="2400" b="1" baseline="300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nd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Progress Meeting Agenda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u="sng" dirty="0" smtClean="0">
                <a:latin typeface="Aharoni" pitchFamily="2" charset="-79"/>
                <a:cs typeface="Aharoni" pitchFamily="2" charset="-79"/>
              </a:rPr>
              <a:t>December</a:t>
            </a:r>
            <a:r>
              <a:rPr lang="en-GB" sz="2400" b="1" u="sng" dirty="0" smtClean="0">
                <a:latin typeface="Aharoni" pitchFamily="2" charset="-79"/>
                <a:cs typeface="Aharoni" pitchFamily="2" charset="-79"/>
              </a:rPr>
              <a:t> 10</a:t>
            </a:r>
            <a:r>
              <a:rPr lang="en-GB" sz="2400" b="1" u="sng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en-GB" sz="2400" b="1" u="sng" dirty="0" smtClean="0">
                <a:latin typeface="Aharoni" pitchFamily="2" charset="-79"/>
                <a:cs typeface="Aharoni" pitchFamily="2" charset="-79"/>
              </a:rPr>
              <a:t> 2012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12" name="Rettangolo 3"/>
          <p:cNvSpPr/>
          <p:nvPr/>
        </p:nvSpPr>
        <p:spPr>
          <a:xfrm>
            <a:off x="179512" y="1196752"/>
            <a:ext cx="7524328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09:15</a:t>
            </a:r>
            <a:r>
              <a:rPr lang="en-GB" b="1" smtClean="0"/>
              <a:t>: 		WELCOME </a:t>
            </a:r>
            <a:r>
              <a:rPr lang="en-GB" b="1" dirty="0" smtClean="0"/>
              <a:t>SPEACH</a:t>
            </a:r>
            <a:endParaRPr lang="en-GB" b="1" dirty="0"/>
          </a:p>
          <a:p>
            <a:r>
              <a:rPr lang="en-GB" sz="1600" dirty="0"/>
              <a:t>09.30 – </a:t>
            </a:r>
            <a:r>
              <a:rPr lang="en-GB" sz="1600" dirty="0" smtClean="0"/>
              <a:t>10.30: </a:t>
            </a:r>
            <a:r>
              <a:rPr lang="en-GB" sz="1600" dirty="0"/>
              <a:t>	</a:t>
            </a:r>
            <a:r>
              <a:rPr lang="en-GB" sz="1600" dirty="0" smtClean="0"/>
              <a:t>General </a:t>
            </a:r>
            <a:r>
              <a:rPr lang="en-GB" sz="1600" dirty="0"/>
              <a:t>presentation on the </a:t>
            </a:r>
            <a:r>
              <a:rPr lang="en-GB" sz="1600" dirty="0" smtClean="0"/>
              <a:t>periodic </a:t>
            </a:r>
            <a:r>
              <a:rPr lang="en-GB" sz="1600" dirty="0"/>
              <a:t>review </a:t>
            </a:r>
            <a:r>
              <a:rPr lang="en-GB" sz="1600" dirty="0" smtClean="0"/>
              <a:t>(</a:t>
            </a:r>
            <a:r>
              <a:rPr lang="en-GB" sz="1600" dirty="0" err="1"/>
              <a:t>Qinghan</a:t>
            </a:r>
            <a:r>
              <a:rPr lang="en-GB" sz="1600" dirty="0"/>
              <a:t> Dong)</a:t>
            </a:r>
          </a:p>
          <a:p>
            <a:endParaRPr lang="en-GB" sz="1600" dirty="0" smtClean="0"/>
          </a:p>
          <a:p>
            <a:r>
              <a:rPr lang="en-GB" sz="1600" dirty="0"/>
              <a:t>10.30 – 12.00: 	</a:t>
            </a:r>
            <a:r>
              <a:rPr lang="en-GB" sz="1600" dirty="0" smtClean="0"/>
              <a:t>presentations </a:t>
            </a:r>
            <a:r>
              <a:rPr lang="en-GB" sz="1600" dirty="0"/>
              <a:t>from WP leaders (WP2 to WP4) on:</a:t>
            </a:r>
          </a:p>
          <a:p>
            <a:pPr marL="2419350" lvl="0" indent="-285750">
              <a:buFont typeface="Arial" pitchFamily="34" charset="0"/>
              <a:buChar char="•"/>
            </a:pPr>
            <a:r>
              <a:rPr lang="en-GB" sz="1400" dirty="0" smtClean="0"/>
              <a:t>activities </a:t>
            </a:r>
            <a:r>
              <a:rPr lang="en-GB" sz="1400" dirty="0"/>
              <a:t>carried out after the first progress meeting</a:t>
            </a:r>
          </a:p>
          <a:p>
            <a:pPr marL="2419350" lvl="0" indent="-285750">
              <a:buFont typeface="Arial" pitchFamily="34" charset="0"/>
              <a:buChar char="•"/>
            </a:pPr>
            <a:r>
              <a:rPr lang="en-GB" sz="1400" dirty="0"/>
              <a:t>status of the WP activities and deliverables</a:t>
            </a:r>
          </a:p>
          <a:p>
            <a:pPr marL="2419350" lvl="0" indent="-285750">
              <a:buFont typeface="Arial" pitchFamily="34" charset="0"/>
              <a:buChar char="•"/>
            </a:pPr>
            <a:r>
              <a:rPr lang="en-GB" sz="1400" dirty="0"/>
              <a:t>actions for the next year</a:t>
            </a:r>
          </a:p>
          <a:p>
            <a:endParaRPr lang="en-GB" sz="1600" dirty="0" smtClean="0"/>
          </a:p>
          <a:p>
            <a:r>
              <a:rPr lang="en-GB" sz="1600" dirty="0"/>
              <a:t>12.00 – 13.30: 	Lunch</a:t>
            </a:r>
          </a:p>
          <a:p>
            <a:endParaRPr lang="en-GB" sz="1600" dirty="0" smtClean="0"/>
          </a:p>
          <a:p>
            <a:r>
              <a:rPr lang="en-GB" sz="1600" dirty="0"/>
              <a:t>13.30 – 15:00: 	</a:t>
            </a:r>
            <a:r>
              <a:rPr lang="en-GB" sz="1600" dirty="0" smtClean="0"/>
              <a:t>presentations </a:t>
            </a:r>
            <a:r>
              <a:rPr lang="en-GB" sz="1600" dirty="0"/>
              <a:t>from WP leaders continued (WP5 to WP7</a:t>
            </a:r>
            <a:r>
              <a:rPr lang="en-GB" sz="1600" dirty="0" smtClean="0"/>
              <a:t>)</a:t>
            </a:r>
          </a:p>
          <a:p>
            <a:endParaRPr lang="en-GB" sz="1600" dirty="0"/>
          </a:p>
          <a:p>
            <a:pPr marL="1792288" indent="-1792288"/>
            <a:r>
              <a:rPr lang="en-GB" sz="1600" dirty="0"/>
              <a:t>15.00 – 16.00:	</a:t>
            </a:r>
            <a:r>
              <a:rPr lang="en-GB" sz="1600" dirty="0" smtClean="0"/>
              <a:t>Discussion </a:t>
            </a:r>
            <a:r>
              <a:rPr lang="en-GB" sz="1600" dirty="0"/>
              <a:t>on weakness underlined by the reviewers during the first periodic review and specific remediation actions</a:t>
            </a:r>
          </a:p>
          <a:p>
            <a:endParaRPr lang="en-GB" sz="1600" dirty="0" smtClean="0"/>
          </a:p>
          <a:p>
            <a:r>
              <a:rPr lang="en-GB" sz="1600" dirty="0"/>
              <a:t>16.00 – 18.00: 	Discussion on:</a:t>
            </a:r>
          </a:p>
          <a:p>
            <a:pPr marL="2419350" lvl="0" indent="-285750">
              <a:buFont typeface="Arial" pitchFamily="34" charset="0"/>
              <a:buChar char="•"/>
            </a:pPr>
            <a:r>
              <a:rPr lang="en-GB" sz="1400" dirty="0" smtClean="0"/>
              <a:t>action </a:t>
            </a:r>
            <a:r>
              <a:rPr lang="en-GB" sz="1400" dirty="0"/>
              <a:t>list (could be a summary of the actions mentioned by every WP leader)</a:t>
            </a:r>
          </a:p>
          <a:p>
            <a:pPr marL="2419350" lvl="0" indent="-285750">
              <a:buFont typeface="Arial" pitchFamily="34" charset="0"/>
              <a:buChar char="•"/>
            </a:pPr>
            <a:r>
              <a:rPr lang="en-GB" sz="1400" dirty="0"/>
              <a:t>interaction between work-packages, between partners / countries</a:t>
            </a:r>
          </a:p>
          <a:p>
            <a:pPr marL="2419350" lvl="0" indent="-285750">
              <a:buFont typeface="Arial" pitchFamily="34" charset="0"/>
              <a:buChar char="•"/>
            </a:pPr>
            <a:r>
              <a:rPr lang="en-GB" sz="1400" dirty="0"/>
              <a:t>improvable aspects / problems (e.g., communication, delays, etc.) and proposed </a:t>
            </a:r>
            <a:r>
              <a:rPr lang="en-GB" sz="1400" dirty="0" smtClean="0"/>
              <a:t>solutions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E-AGRI: 2</a:t>
            </a:r>
            <a:r>
              <a:rPr lang="en-GB" sz="2400" b="1" baseline="300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nd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 Progress Meeting Agenda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u="sng" dirty="0" smtClean="0">
                <a:latin typeface="Aharoni" pitchFamily="2" charset="-79"/>
                <a:cs typeface="Aharoni" pitchFamily="2" charset="-79"/>
              </a:rPr>
              <a:t>December</a:t>
            </a:r>
            <a:r>
              <a:rPr lang="en-GB" sz="2400" b="1" u="sng" dirty="0" smtClean="0">
                <a:latin typeface="Aharoni" pitchFamily="2" charset="-79"/>
                <a:cs typeface="Aharoni" pitchFamily="2" charset="-79"/>
              </a:rPr>
              <a:t> 10</a:t>
            </a:r>
            <a:r>
              <a:rPr lang="en-GB" sz="2400" b="1" u="sng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en-GB" sz="2400" b="1" u="sng" dirty="0" smtClean="0">
                <a:latin typeface="Aharoni" pitchFamily="2" charset="-79"/>
                <a:cs typeface="Aharoni" pitchFamily="2" charset="-79"/>
              </a:rPr>
              <a:t> 2012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340768"/>
            <a:ext cx="7704856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Agreement on the some key topics:</a:t>
            </a:r>
          </a:p>
          <a:p>
            <a:endParaRPr lang="en-US" b="1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Continued deployment of CGMS in Morocco and achieving the databases for </a:t>
            </a:r>
            <a:r>
              <a:rPr lang="en-US" dirty="0" err="1" smtClean="0"/>
              <a:t>Huaibei</a:t>
            </a: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Continued deployment of </a:t>
            </a:r>
            <a:r>
              <a:rPr lang="en-US" dirty="0" err="1" smtClean="0"/>
              <a:t>BioMA</a:t>
            </a:r>
            <a:r>
              <a:rPr lang="en-US" dirty="0" smtClean="0"/>
              <a:t> in Jiangsu and database completion in Morocco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Yield forecasting in </a:t>
            </a:r>
            <a:r>
              <a:rPr lang="en-US" dirty="0" err="1" smtClean="0"/>
              <a:t>Huaibei</a:t>
            </a:r>
            <a:r>
              <a:rPr lang="en-US" dirty="0" smtClean="0"/>
              <a:t>, (more prefectures in Henan??), expected outcome should be agreed and a paper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Area estimation in </a:t>
            </a:r>
            <a:r>
              <a:rPr lang="en-US" dirty="0" err="1" smtClean="0"/>
              <a:t>Huaibei</a:t>
            </a:r>
            <a:r>
              <a:rPr lang="en-US" dirty="0" smtClean="0"/>
              <a:t>, approaches and expert results should be agreed, with outcome a (big) paper together with JRC?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dirty="0" smtClean="0"/>
              <a:t>Area estimation in Morocco, keeping current scheme?</a:t>
            </a:r>
          </a:p>
          <a:p>
            <a:pPr marL="538163" indent="-179388">
              <a:buFont typeface="Arial" pitchFamily="34" charset="0"/>
              <a:buChar char="•"/>
            </a:pPr>
            <a:endParaRPr lang="en-US" dirty="0" smtClean="0"/>
          </a:p>
          <a:p>
            <a:pPr marL="538163" indent="-179388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Continuation of collaboration after E-AGRI?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786454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57216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-AGRI: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3 study areas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857752" y="1928801"/>
            <a:ext cx="3262989" cy="3942236"/>
            <a:chOff x="4643438" y="1714487"/>
            <a:chExt cx="3670866" cy="4227988"/>
          </a:xfrm>
        </p:grpSpPr>
        <p:pic>
          <p:nvPicPr>
            <p:cNvPr id="15" name="Picture 14" descr="africa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66" y="3000372"/>
              <a:ext cx="2786082" cy="2942103"/>
            </a:xfrm>
            <a:prstGeom prst="rect">
              <a:avLst/>
            </a:prstGeom>
          </p:spPr>
        </p:pic>
        <p:pic>
          <p:nvPicPr>
            <p:cNvPr id="14" name="Picture 13" descr="wallmaps_morocc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3438" y="1714487"/>
              <a:ext cx="2514635" cy="2149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Kenya_map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6275" y="3632337"/>
              <a:ext cx="1238029" cy="1105265"/>
            </a:xfrm>
            <a:prstGeom prst="rect">
              <a:avLst/>
            </a:prstGeom>
          </p:spPr>
        </p:pic>
      </p:grp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142844" y="2571744"/>
            <a:ext cx="4143372" cy="3071834"/>
            <a:chOff x="1545" y="1596"/>
            <a:chExt cx="8599" cy="6084"/>
          </a:xfrm>
        </p:grpSpPr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1545" y="1596"/>
              <a:ext cx="3420" cy="3120"/>
              <a:chOff x="1980" y="1752"/>
              <a:chExt cx="4860" cy="3943"/>
            </a:xfrm>
          </p:grpSpPr>
          <p:pic>
            <p:nvPicPr>
              <p:cNvPr id="29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452" t="1701" r="13794" b="3641"/>
              <a:stretch>
                <a:fillRect/>
              </a:stretch>
            </p:blipFill>
            <p:spPr bwMode="auto">
              <a:xfrm>
                <a:off x="1980" y="1752"/>
                <a:ext cx="4860" cy="3943"/>
              </a:xfrm>
              <a:prstGeom prst="rect">
                <a:avLst/>
              </a:prstGeom>
              <a:noFill/>
            </p:spPr>
          </p:pic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190" y="3840"/>
                <a:ext cx="720" cy="6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03" y="1908"/>
              <a:ext cx="1057" cy="1347"/>
            </a:xfrm>
            <a:custGeom>
              <a:avLst/>
              <a:gdLst/>
              <a:ahLst/>
              <a:cxnLst>
                <a:cxn ang="0">
                  <a:pos x="0" y="1347"/>
                </a:cxn>
                <a:cxn ang="0">
                  <a:pos x="1057" y="0"/>
                </a:cxn>
              </a:cxnLst>
              <a:rect l="0" t="0" r="r" b="b"/>
              <a:pathLst>
                <a:path w="1057" h="1347">
                  <a:moveTo>
                    <a:pt x="0" y="1347"/>
                  </a:moveTo>
                  <a:lnTo>
                    <a:pt x="105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818" y="3743"/>
              <a:ext cx="1042" cy="3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2" y="3937"/>
                </a:cxn>
              </a:cxnLst>
              <a:rect l="0" t="0" r="r" b="b"/>
              <a:pathLst>
                <a:path w="1042" h="3937">
                  <a:moveTo>
                    <a:pt x="0" y="0"/>
                  </a:moveTo>
                  <a:lnTo>
                    <a:pt x="1042" y="39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4860" y="1908"/>
              <a:ext cx="5284" cy="5772"/>
              <a:chOff x="4860" y="1908"/>
              <a:chExt cx="5284" cy="5772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1700" t="5333" r="15370"/>
              <a:stretch>
                <a:fillRect/>
              </a:stretch>
            </p:blipFill>
            <p:spPr bwMode="auto">
              <a:xfrm>
                <a:off x="5145" y="2220"/>
                <a:ext cx="4999" cy="5304"/>
              </a:xfrm>
              <a:prstGeom prst="rect">
                <a:avLst/>
              </a:prstGeom>
              <a:noFill/>
            </p:spPr>
          </p:pic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4860" y="1908"/>
                <a:ext cx="5220" cy="57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5400" y="3156"/>
                <a:ext cx="1800" cy="1716"/>
              </a:xfrm>
              <a:prstGeom prst="wedgeRectCallout">
                <a:avLst>
                  <a:gd name="adj1" fmla="val -46056"/>
                  <a:gd name="adj2" fmla="val 9621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4860" y="5652"/>
                <a:ext cx="162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Huaibei Plain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auto">
              <a:xfrm rot="10800000">
                <a:off x="7230" y="3156"/>
                <a:ext cx="1770" cy="1716"/>
              </a:xfrm>
              <a:prstGeom prst="wedgeRectCallout">
                <a:avLst>
                  <a:gd name="adj1" fmla="val -40907"/>
                  <a:gd name="adj2" fmla="val 93588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7740" y="1908"/>
                <a:ext cx="198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Jianghuai Plain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4317" y="3750"/>
              <a:ext cx="54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Line 2"/>
            <p:cNvSpPr>
              <a:spLocks noChangeShapeType="1"/>
            </p:cNvSpPr>
            <p:nvPr/>
          </p:nvSpPr>
          <p:spPr bwMode="auto">
            <a:xfrm flipV="1">
              <a:off x="4317" y="3111"/>
              <a:ext cx="54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357158" y="1500174"/>
            <a:ext cx="2500330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HuaiBei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(Anhui )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and Jianghuai (Jiangsu) Plains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00562" y="1500174"/>
            <a:ext cx="2143140" cy="357190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Morocco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715272" y="3643314"/>
            <a:ext cx="1214446" cy="357190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Kenya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86050" y="285728"/>
            <a:ext cx="5857916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fruitful Collaboration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643578"/>
            <a:ext cx="1571604" cy="1022537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00010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8586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57216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-AGRI: Activities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858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96" y="1500174"/>
            <a:ext cx="5143536" cy="49292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Implementing CGMS approach targeting wheat 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(Alterra)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Monitoring Using BioMA approach (UMI&amp; JRC)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Wheat yield estimation Using RS for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Acreage assessment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Statistic Integration (Alterra)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Capacity building  (Kenya) and international networking (VITO &amp; DRSRS)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28" y="1357298"/>
            <a:ext cx="16562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Anhui (AIFER)</a:t>
            </a:r>
          </a:p>
          <a:p>
            <a:endParaRPr lang="en-GB" sz="1600" dirty="0" smtClean="0"/>
          </a:p>
          <a:p>
            <a:r>
              <a:rPr lang="en-GB" sz="1600" dirty="0" smtClean="0"/>
              <a:t>Morocco (INRA)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0694" y="2285992"/>
            <a:ext cx="33329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targeting wheat in Morocco (INRA)</a:t>
            </a:r>
          </a:p>
          <a:p>
            <a:endParaRPr lang="en-GB" sz="1600" dirty="0" smtClean="0"/>
          </a:p>
          <a:p>
            <a:r>
              <a:rPr lang="en-GB" sz="1600" dirty="0" smtClean="0"/>
              <a:t>targeting rice in Jiangsu (JAAS)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0728" y="3214686"/>
            <a:ext cx="242983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Anhui (VITO &amp; AIFER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sz="1600" dirty="0" smtClean="0"/>
              <a:t>Morocco (INRA &amp; VITO) 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28" y="4214818"/>
            <a:ext cx="23487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Anhui (CAAS &amp;VITO) </a:t>
            </a:r>
          </a:p>
          <a:p>
            <a:endParaRPr lang="en-GB" sz="1600" dirty="0" smtClean="0"/>
          </a:p>
          <a:p>
            <a:r>
              <a:rPr lang="en-GB" sz="1600" dirty="0" smtClean="0"/>
              <a:t>Morocco (INRA&amp;CAAS)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572100" y="1500174"/>
            <a:ext cx="28575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572100" y="1857364"/>
            <a:ext cx="285752" cy="142876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072066" y="2714620"/>
            <a:ext cx="285752" cy="142876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143472" y="3714752"/>
            <a:ext cx="285752" cy="142876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643406" y="4643446"/>
            <a:ext cx="1000132" cy="214314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072066" y="2357430"/>
            <a:ext cx="28575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143472" y="3429000"/>
            <a:ext cx="28575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643406" y="4357694"/>
            <a:ext cx="100013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Agro-meteorological modelling - CGMS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539552" y="1556792"/>
          <a:ext cx="820891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11"/>
                <a:gridCol w="1374945"/>
                <a:gridCol w="1412987"/>
                <a:gridCol w="1395325"/>
                <a:gridCol w="1944216"/>
                <a:gridCol w="1152128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Ground data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Main Output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Deliverables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Dissemination</a:t>
                      </a:r>
                      <a:endParaRPr lang="en-GB" sz="1600" noProof="0" dirty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CGMS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SDLO  (NL)</a:t>
                      </a:r>
                    </a:p>
                    <a:p>
                      <a:endParaRPr lang="en-GB" sz="1400" noProof="0" dirty="0" smtClean="0"/>
                    </a:p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INRA   (MO)</a:t>
                      </a:r>
                    </a:p>
                    <a:p>
                      <a:r>
                        <a:rPr lang="en-GB" sz="1200" i="1" noProof="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en-GB" sz="1200" i="1" noProof="0" dirty="0" err="1" smtClean="0">
                          <a:solidFill>
                            <a:schemeClr val="tx1"/>
                          </a:solidFill>
                        </a:rPr>
                        <a:t>collab</a:t>
                      </a:r>
                      <a:r>
                        <a:rPr lang="en-GB" sz="1200" i="1" noProof="0" dirty="0" smtClean="0">
                          <a:solidFill>
                            <a:schemeClr val="tx1"/>
                          </a:solidFill>
                        </a:rPr>
                        <a:t>. with National Meteorological Bureau (DMN)</a:t>
                      </a:r>
                    </a:p>
                    <a:p>
                      <a:endParaRPr lang="en-GB" sz="1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noProof="0" dirty="0" smtClean="0">
                          <a:solidFill>
                            <a:srgbClr val="FF0000"/>
                          </a:solidFill>
                        </a:rPr>
                        <a:t>AIFER (CN)</a:t>
                      </a:r>
                      <a:endParaRPr lang="en-GB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Crop calendar</a:t>
                      </a:r>
                    </a:p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Crop mask</a:t>
                      </a:r>
                    </a:p>
                    <a:p>
                      <a:r>
                        <a:rPr lang="en-GB" sz="1400" noProof="0" dirty="0" err="1" smtClean="0">
                          <a:solidFill>
                            <a:schemeClr val="tx1"/>
                          </a:solidFill>
                        </a:rPr>
                        <a:t>Meteo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Crop parameters</a:t>
                      </a:r>
                    </a:p>
                    <a:p>
                      <a:endParaRPr lang="en-GB" sz="1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rgbClr val="FF0000"/>
                          </a:solidFill>
                        </a:rPr>
                        <a:t>Identifying local</a:t>
                      </a:r>
                      <a:r>
                        <a:rPr lang="en-GB" sz="1400" baseline="0" noProof="0" dirty="0" smtClean="0">
                          <a:solidFill>
                            <a:srgbClr val="FF0000"/>
                          </a:solidFill>
                        </a:rPr>
                        <a:t> crop growth drivers:</a:t>
                      </a:r>
                    </a:p>
                    <a:p>
                      <a:r>
                        <a:rPr lang="en-GB" sz="1400" baseline="0" noProof="0" dirty="0" smtClean="0">
                          <a:solidFill>
                            <a:srgbClr val="FF0000"/>
                          </a:solidFill>
                        </a:rPr>
                        <a:t>questionnaire</a:t>
                      </a:r>
                      <a:endParaRPr lang="en-GB" sz="1400" noProof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400" noProof="0" dirty="0" smtClean="0"/>
                    </a:p>
                    <a:p>
                      <a:r>
                        <a:rPr lang="en-GB" sz="1400" noProof="0" dirty="0" smtClean="0"/>
                        <a:t>Adapted</a:t>
                      </a:r>
                      <a:r>
                        <a:rPr lang="en-GB" sz="1400" baseline="0" noProof="0" dirty="0" smtClean="0"/>
                        <a:t> crop </a:t>
                      </a:r>
                    </a:p>
                    <a:p>
                      <a:r>
                        <a:rPr lang="en-GB" sz="1400" baseline="0" noProof="0" dirty="0" smtClean="0"/>
                        <a:t>parameters </a:t>
                      </a:r>
                      <a:br>
                        <a:rPr lang="en-GB" sz="1400" baseline="0" noProof="0" dirty="0" smtClean="0"/>
                      </a:br>
                      <a:endParaRPr lang="en-GB" sz="1400" baseline="0" noProof="0" dirty="0" smtClean="0"/>
                    </a:p>
                    <a:p>
                      <a:r>
                        <a:rPr lang="en-GB" sz="1400" baseline="0" noProof="0" dirty="0" smtClean="0"/>
                        <a:t>Meteo data interpolation</a:t>
                      </a:r>
                    </a:p>
                    <a:p>
                      <a:endParaRPr lang="en-GB" sz="1400" baseline="0" noProof="0" dirty="0" smtClean="0"/>
                    </a:p>
                    <a:p>
                      <a:r>
                        <a:rPr lang="en-GB" sz="1400" baseline="0" noProof="0" dirty="0" smtClean="0"/>
                        <a:t>(Stat. Analysis)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Regional statistic databases</a:t>
                      </a:r>
                    </a:p>
                    <a:p>
                      <a:endParaRPr lang="en-GB" sz="1400" noProof="0" dirty="0" smtClean="0"/>
                    </a:p>
                    <a:p>
                      <a:r>
                        <a:rPr lang="en-GB" sz="1400" noProof="0" dirty="0" smtClean="0"/>
                        <a:t>Usability and strategic research</a:t>
                      </a:r>
                    </a:p>
                    <a:p>
                      <a:endParaRPr lang="en-GB" sz="1400" noProof="0" dirty="0" smtClean="0"/>
                    </a:p>
                    <a:p>
                      <a:r>
                        <a:rPr lang="en-GB" sz="1400" noProof="0" dirty="0" smtClean="0"/>
                        <a:t>Adapted CGMS models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Training: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Tarik</a:t>
                      </a:r>
                      <a:r>
                        <a:rPr lang="en-GB" sz="1400" baseline="0" noProof="0" dirty="0" smtClean="0"/>
                        <a:t> (MO)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noProof="0" dirty="0" smtClean="0"/>
                        <a:t>Zhang (CN)</a:t>
                      </a:r>
                      <a:endParaRPr lang="en-GB" sz="14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Piloting demo.</a:t>
                      </a:r>
                      <a:endParaRPr lang="en-GB" sz="1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5013176"/>
            <a:ext cx="758605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Achievement:</a:t>
            </a:r>
          </a:p>
          <a:p>
            <a:pPr marL="538163" indent="-90488">
              <a:buFont typeface="Arial" pitchFamily="34" charset="0"/>
              <a:buChar char="•"/>
            </a:pPr>
            <a:r>
              <a:rPr lang="en-US" sz="1600" dirty="0" smtClean="0"/>
              <a:t>Morocco: </a:t>
            </a:r>
            <a:r>
              <a:rPr lang="en-US" sz="1600" dirty="0" err="1" smtClean="0"/>
              <a:t>Meteo</a:t>
            </a:r>
            <a:r>
              <a:rPr lang="en-US" sz="1600" dirty="0" smtClean="0"/>
              <a:t> data interpolation and database built-up</a:t>
            </a:r>
          </a:p>
          <a:p>
            <a:pPr marL="538163" indent="-90488">
              <a:buFont typeface="Arial" pitchFamily="34" charset="0"/>
              <a:buChar char="•"/>
            </a:pPr>
            <a:r>
              <a:rPr lang="en-US" sz="1600" dirty="0" smtClean="0"/>
              <a:t>Morocco: CGMS new </a:t>
            </a:r>
            <a:r>
              <a:rPr lang="en-US" sz="1600" dirty="0" err="1" smtClean="0"/>
              <a:t>parametrization</a:t>
            </a:r>
            <a:endParaRPr lang="en-US" sz="1600" dirty="0" smtClean="0"/>
          </a:p>
          <a:p>
            <a:pPr marL="538163" indent="-90488">
              <a:buFont typeface="Arial" pitchFamily="34" charset="0"/>
              <a:buChar char="•"/>
            </a:pPr>
            <a:r>
              <a:rPr lang="en-US" sz="1600" dirty="0" err="1" smtClean="0"/>
              <a:t>Huaibai</a:t>
            </a:r>
            <a:r>
              <a:rPr lang="en-US" sz="1600" dirty="0" smtClean="0"/>
              <a:t>: the </a:t>
            </a:r>
            <a:r>
              <a:rPr lang="en-US" sz="1600" dirty="0" err="1" smtClean="0"/>
              <a:t>meteo</a:t>
            </a:r>
            <a:r>
              <a:rPr lang="en-US" sz="1600" dirty="0" smtClean="0"/>
              <a:t> interpolation and database setup need to be completed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Agro-meteorological modelling - BioMA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1484784"/>
          <a:ext cx="835292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615"/>
                <a:gridCol w="1032710"/>
                <a:gridCol w="1245612"/>
                <a:gridCol w="1978325"/>
                <a:gridCol w="1758511"/>
                <a:gridCol w="1392155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Ground data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Main Output</a:t>
                      </a:r>
                      <a:br>
                        <a:rPr lang="en-GB" sz="1600" noProof="0" dirty="0" smtClean="0"/>
                      </a:br>
                      <a:r>
                        <a:rPr lang="en-GB" sz="1600" noProof="0" dirty="0" smtClean="0"/>
                        <a:t>Deliverables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dissemination</a:t>
                      </a:r>
                      <a:endParaRPr lang="en-GB" sz="1600" noProof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BioMA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UMI</a:t>
                      </a:r>
                    </a:p>
                    <a:p>
                      <a:r>
                        <a:rPr lang="it-IT" sz="1400" dirty="0" smtClean="0"/>
                        <a:t>JRC</a:t>
                      </a:r>
                    </a:p>
                    <a:p>
                      <a:r>
                        <a:rPr lang="it-IT" sz="1400" dirty="0" smtClean="0"/>
                        <a:t>INRA</a:t>
                      </a:r>
                    </a:p>
                    <a:p>
                      <a:r>
                        <a:rPr lang="it-IT" sz="1400" dirty="0" smtClean="0"/>
                        <a:t>JAAS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Crop calendre;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Phenological  parameters of cultivars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Wheat (MO)</a:t>
                      </a:r>
                    </a:p>
                    <a:p>
                      <a:r>
                        <a:rPr lang="it-IT" sz="1400" dirty="0" smtClean="0"/>
                        <a:t>Rice (Jiangsu, China)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Spatially distribited sensitivity analysis;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Calibration of  rice /wheat parameters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Database</a:t>
                      </a:r>
                      <a:r>
                        <a:rPr lang="it-IT" sz="1400" baseline="0" dirty="0" smtClean="0"/>
                        <a:t> for model parameters</a:t>
                      </a:r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Reports on: multi-model approach / BioMA platform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User guide for local crop monitoring application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Planned training</a:t>
                      </a:r>
                    </a:p>
                    <a:p>
                      <a:endParaRPr lang="it-IT" sz="1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1400" baseline="0" dirty="0" smtClean="0">
                          <a:solidFill>
                            <a:srgbClr val="FF0000"/>
                          </a:solidFill>
                        </a:rPr>
                        <a:t>11-12/12/2012 in Nanjing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>
                          <a:solidFill>
                            <a:srgbClr val="FF0000"/>
                          </a:solidFill>
                        </a:rPr>
                        <a:t>14/03/2013 in Rabat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Pilot demo (field and regional scales)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537321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Achievement</a:t>
            </a:r>
            <a:r>
              <a:rPr lang="en-US" dirty="0" smtClean="0"/>
              <a:t>: 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Yield forecasting using remote sensing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467544" y="1556792"/>
          <a:ext cx="820891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11"/>
                <a:gridCol w="1014905"/>
                <a:gridCol w="1440160"/>
                <a:gridCol w="1728192"/>
                <a:gridCol w="1440160"/>
                <a:gridCol w="1656184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Ground data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Main Output</a:t>
                      </a:r>
                      <a:br>
                        <a:rPr lang="en-GB" sz="1600" noProof="0" dirty="0" smtClean="0"/>
                      </a:br>
                      <a:r>
                        <a:rPr lang="en-GB" sz="1600" noProof="0" dirty="0" smtClean="0"/>
                        <a:t>Deliverables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Dissemination</a:t>
                      </a:r>
                      <a:endParaRPr lang="en-GB" sz="1600" noProof="0" dirty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Yield forecast using RS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VITO</a:t>
                      </a:r>
                    </a:p>
                    <a:p>
                      <a:r>
                        <a:rPr lang="it-IT" sz="1400" dirty="0" smtClean="0"/>
                        <a:t>INRA</a:t>
                      </a:r>
                    </a:p>
                    <a:p>
                      <a:r>
                        <a:rPr lang="it-IT" sz="1400" dirty="0" smtClean="0"/>
                        <a:t>AIFER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Official Statistics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vegetation indicators (NDVI, DMP)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Best indictors or setof indicators for assimilating</a:t>
                      </a:r>
                      <a:r>
                        <a:rPr lang="it-IT" sz="1400" baseline="0" dirty="0" smtClean="0"/>
                        <a:t> the cereal yields in the target regions.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Extending the ROI?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Different analytic approaches (similarity analysis)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Best regression models for forecasting</a:t>
                      </a:r>
                      <a:r>
                        <a:rPr lang="it-IT" sz="1400" baseline="0" dirty="0" smtClean="0"/>
                        <a:t> the cereal yields in two regions (Morocco and Huaibei Plain).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Training:</a:t>
                      </a:r>
                    </a:p>
                    <a:p>
                      <a:r>
                        <a:rPr lang="it-IT" sz="1400" dirty="0" smtClean="0"/>
                        <a:t> </a:t>
                      </a:r>
                    </a:p>
                    <a:p>
                      <a:r>
                        <a:rPr lang="it-IT" sz="1400" dirty="0" smtClean="0"/>
                        <a:t>Zhang Bell (CN)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Bulltins:</a:t>
                      </a:r>
                    </a:p>
                    <a:p>
                      <a:r>
                        <a:rPr lang="it-IT" sz="1400" dirty="0" smtClean="0"/>
                        <a:t>INRA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1" y="5013176"/>
            <a:ext cx="66967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Achievement</a:t>
            </a:r>
            <a:r>
              <a:rPr lang="en-US" dirty="0" smtClean="0"/>
              <a:t>: </a:t>
            </a:r>
          </a:p>
          <a:p>
            <a:pPr marL="538163" indent="-90488">
              <a:buFont typeface="Arial" pitchFamily="34" charset="0"/>
              <a:buChar char="•"/>
            </a:pPr>
            <a:r>
              <a:rPr lang="en-US" sz="1600" dirty="0" smtClean="0"/>
              <a:t>Morocco: national level OK, resulted in a bulletin, what about regional level?</a:t>
            </a:r>
          </a:p>
          <a:p>
            <a:pPr marL="538163" indent="-90488">
              <a:buFont typeface="Arial" pitchFamily="34" charset="0"/>
              <a:buChar char="•"/>
            </a:pPr>
            <a:r>
              <a:rPr lang="en-US" sz="1600" dirty="0" err="1" smtClean="0"/>
              <a:t>Huaibai</a:t>
            </a:r>
            <a:r>
              <a:rPr lang="en-US" sz="1600" dirty="0" smtClean="0"/>
              <a:t>: Better models for the region, including consideration for “yield trend” during 90’.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Yield forecasting using remote sensing</a:t>
            </a:r>
          </a:p>
          <a:p>
            <a:pPr lvl="0" fontAlgn="auto">
              <a:spcAft>
                <a:spcPts val="0"/>
              </a:spcAft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Morocco’s first crop yield forecasting bulletin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691680" y="1844824"/>
          <a:ext cx="2880320" cy="3960440"/>
        </p:xfrm>
        <a:graphic>
          <a:graphicData uri="http://schemas.openxmlformats.org/presentationml/2006/ole">
            <p:oleObj spid="_x0000_s1025" name="FDF" r:id="rId5" imgW="0" imgH="0" progId="FoxitReader.FDFDoc">
              <p:embed/>
            </p:oleObj>
          </a:graphicData>
        </a:graphic>
      </p:graphicFrame>
      <p:pic>
        <p:nvPicPr>
          <p:cNvPr id="12" name="Picture 11" descr="Morocco_Bulletin_2012_page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844824"/>
            <a:ext cx="3024336" cy="396044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Statistic Tool-box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251520" y="1412777"/>
          <a:ext cx="849694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019"/>
                <a:gridCol w="1043484"/>
                <a:gridCol w="1043484"/>
                <a:gridCol w="2627661"/>
                <a:gridCol w="1008112"/>
                <a:gridCol w="1656184"/>
              </a:tblGrid>
              <a:tr h="520492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Ground data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 smtClean="0"/>
                        <a:t>Deliv</a:t>
                      </a:r>
                      <a:r>
                        <a:rPr lang="en-GB" sz="1600" noProof="0" dirty="0" smtClean="0"/>
                        <a:t>.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Dissemination</a:t>
                      </a:r>
                      <a:endParaRPr lang="en-GB" sz="1600" noProof="0" dirty="0"/>
                    </a:p>
                  </a:txBody>
                  <a:tcPr/>
                </a:tc>
              </a:tr>
              <a:tr h="199978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Statistical integration for E-Agriculture</a:t>
                      </a:r>
                      <a:r>
                        <a:rPr lang="it-IT" sz="1400" baseline="0" dirty="0" smtClean="0"/>
                        <a:t> service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SDLO</a:t>
                      </a:r>
                    </a:p>
                    <a:p>
                      <a:r>
                        <a:rPr lang="it-IT" sz="1400" dirty="0" smtClean="0"/>
                        <a:t>INRA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Official Statistics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 trend analyses, (multiple) regression analyses and scenario analyses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Efficiency of models relative to the trend only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Hypothesis testing for determining significance of results</a:t>
                      </a:r>
                      <a:endParaRPr lang="it-IT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Statistic toolbox</a:t>
                      </a:r>
                      <a:endParaRPr lang="it-IT" sz="1400" baseline="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Demo Workshop:</a:t>
                      </a:r>
                    </a:p>
                    <a:p>
                      <a:r>
                        <a:rPr lang="it-IT" sz="1400" dirty="0" smtClean="0"/>
                        <a:t>Kenitra workshop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Training sessions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581128"/>
            <a:ext cx="42768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Achievement:</a:t>
            </a:r>
          </a:p>
          <a:p>
            <a:pPr marL="358775" indent="-90488">
              <a:buFont typeface="Arial" pitchFamily="34" charset="0"/>
              <a:buChar char="•"/>
            </a:pPr>
            <a:r>
              <a:rPr lang="en-US" sz="1600" dirty="0" smtClean="0"/>
              <a:t>Good customization of CST, and training </a:t>
            </a:r>
            <a:endParaRPr lang="en-US" sz="1600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096" y="3717032"/>
            <a:ext cx="3528431" cy="2375978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Crop Area Estimation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1556792"/>
          <a:ext cx="8208912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08112"/>
                <a:gridCol w="1152128"/>
                <a:gridCol w="1872208"/>
                <a:gridCol w="1440160"/>
                <a:gridCol w="1656184"/>
              </a:tblGrid>
              <a:tr h="529191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Actors</a:t>
                      </a:r>
                      <a:br>
                        <a:rPr lang="en-US" sz="1600" noProof="0" smtClean="0"/>
                      </a:br>
                      <a:r>
                        <a:rPr lang="en-US" sz="1600" noProof="0" smtClean="0"/>
                        <a:t>partners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Ground data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Research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Main Output</a:t>
                      </a:r>
                      <a:br>
                        <a:rPr lang="en-US" sz="1600" noProof="0" smtClean="0"/>
                      </a:br>
                      <a:r>
                        <a:rPr lang="en-US" sz="1600" noProof="0" smtClean="0"/>
                        <a:t>Deliverables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Dissemination</a:t>
                      </a:r>
                      <a:endParaRPr lang="en-US" sz="1600" noProof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Area estimation using sampling technique and RS</a:t>
                      </a:r>
                      <a:endParaRPr lang="en-US" sz="1300" noProof="0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CAAS</a:t>
                      </a:r>
                    </a:p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VITO</a:t>
                      </a:r>
                    </a:p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AIFER</a:t>
                      </a:r>
                    </a:p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INRA</a:t>
                      </a:r>
                      <a:endParaRPr lang="en-US" sz="1300" noProof="0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Official Statistics</a:t>
                      </a:r>
                    </a:p>
                    <a:p>
                      <a:endParaRPr lang="en-US" sz="130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Ground samples</a:t>
                      </a:r>
                    </a:p>
                    <a:p>
                      <a:endParaRPr lang="en-US" sz="130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endParaRPr lang="en-US" sz="1300" noProof="0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aseline="0" noProof="0" dirty="0" smtClean="0">
                          <a:solidFill>
                            <a:srgbClr val="660033"/>
                          </a:solidFill>
                        </a:rPr>
                        <a:t>Most accurate statistic models for each target region.</a:t>
                      </a:r>
                    </a:p>
                    <a:p>
                      <a:endParaRPr lang="en-US" sz="1300" baseline="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rgbClr val="660033"/>
                          </a:solidFill>
                        </a:rPr>
                        <a:t>The most cost-efficient way in sampling and using remote sensing estimators:</a:t>
                      </a:r>
                    </a:p>
                    <a:p>
                      <a:endParaRPr lang="en-US" sz="1300" baseline="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rgbClr val="660033"/>
                          </a:solidFill>
                        </a:rPr>
                        <a:t>Mengcheng</a:t>
                      </a:r>
                    </a:p>
                    <a:p>
                      <a:r>
                        <a:rPr lang="en-US" sz="1300" baseline="0" noProof="0" dirty="0" err="1" smtClean="0">
                          <a:solidFill>
                            <a:srgbClr val="660033"/>
                          </a:solidFill>
                        </a:rPr>
                        <a:t>Bozhou</a:t>
                      </a:r>
                      <a:endParaRPr lang="en-US" sz="1300" baseline="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endParaRPr lang="en-US" sz="1300" baseline="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rgbClr val="660033"/>
                          </a:solidFill>
                        </a:rPr>
                        <a:t>Kenya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Field sample</a:t>
                      </a:r>
                      <a:r>
                        <a:rPr lang="en-US" sz="1300" baseline="0" noProof="0" dirty="0" smtClean="0">
                          <a:solidFill>
                            <a:srgbClr val="660033"/>
                          </a:solidFill>
                        </a:rPr>
                        <a:t> databases</a:t>
                      </a:r>
                    </a:p>
                    <a:p>
                      <a:endParaRPr lang="en-US" sz="1300" baseline="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rgbClr val="660033"/>
                          </a:solidFill>
                        </a:rPr>
                        <a:t>Methodological report</a:t>
                      </a:r>
                    </a:p>
                    <a:p>
                      <a:endParaRPr lang="en-US" sz="1300" baseline="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r>
                        <a:rPr lang="en-US" sz="1300" baseline="0" noProof="0" dirty="0" smtClean="0">
                          <a:solidFill>
                            <a:srgbClr val="660033"/>
                          </a:solidFill>
                        </a:rPr>
                        <a:t>Validation with official statistics</a:t>
                      </a:r>
                    </a:p>
                    <a:p>
                      <a:endParaRPr lang="en-US" sz="1300" baseline="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endParaRPr lang="en-US" sz="1300" baseline="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endParaRPr lang="en-US" sz="1300" noProof="0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Planning a thematic workshop:</a:t>
                      </a:r>
                    </a:p>
                    <a:p>
                      <a:r>
                        <a:rPr lang="en-US" sz="1300" noProof="0" dirty="0" smtClean="0">
                          <a:solidFill>
                            <a:srgbClr val="660033"/>
                          </a:solidFill>
                        </a:rPr>
                        <a:t>27/02/2013</a:t>
                      </a:r>
                    </a:p>
                    <a:p>
                      <a:endParaRPr lang="en-US" sz="130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endParaRPr lang="en-US" sz="1300" noProof="0" dirty="0" smtClean="0">
                        <a:solidFill>
                          <a:srgbClr val="660033"/>
                        </a:solidFill>
                      </a:endParaRPr>
                    </a:p>
                    <a:p>
                      <a:endParaRPr lang="en-US" sz="1300" noProof="0" dirty="0" smtClean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5229200"/>
            <a:ext cx="77684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Achievement:</a:t>
            </a:r>
          </a:p>
          <a:p>
            <a:pPr marL="358775" indent="-90488">
              <a:buFont typeface="Arial" pitchFamily="34" charset="0"/>
              <a:buChar char="•"/>
            </a:pPr>
            <a:r>
              <a:rPr lang="en-US" sz="1600" dirty="0" smtClean="0"/>
              <a:t>Successful elaboration of new approach, pilot test in </a:t>
            </a:r>
            <a:r>
              <a:rPr lang="en-US" sz="1600" dirty="0" err="1" smtClean="0"/>
              <a:t>Mengcheng</a:t>
            </a:r>
            <a:r>
              <a:rPr lang="en-US" sz="1600" dirty="0" smtClean="0"/>
              <a:t> and </a:t>
            </a:r>
            <a:r>
              <a:rPr lang="en-US" sz="1600" dirty="0" err="1" smtClean="0"/>
              <a:t>Guoyang</a:t>
            </a:r>
            <a:endParaRPr lang="en-US" sz="1600" dirty="0" smtClean="0"/>
          </a:p>
          <a:p>
            <a:pPr marL="358775" indent="-90488">
              <a:buFont typeface="Arial" pitchFamily="34" charset="0"/>
              <a:buChar char="•"/>
            </a:pPr>
            <a:r>
              <a:rPr lang="en-US" sz="1600" dirty="0" smtClean="0"/>
              <a:t>Elaboration of a plan for tests in Kenya </a:t>
            </a:r>
          </a:p>
          <a:p>
            <a:pPr marL="358775" indent="-90488">
              <a:buFont typeface="Arial" pitchFamily="34" charset="0"/>
              <a:buChar char="•"/>
            </a:pPr>
            <a:r>
              <a:rPr lang="en-US" sz="1600" dirty="0" smtClean="0"/>
              <a:t>Morocco: existing AFS approach, + new tests?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4241</TotalTime>
  <Words>1222</Words>
  <Application>Microsoft Office PowerPoint</Application>
  <PresentationFormat>On-screen Show (4:3)</PresentationFormat>
  <Paragraphs>563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Origin</vt:lpstr>
      <vt:lpstr>FDF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VITO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DONGQ</dc:creator>
  <cp:lastModifiedBy>dongq</cp:lastModifiedBy>
  <cp:revision>391</cp:revision>
  <dcterms:created xsi:type="dcterms:W3CDTF">2011-03-18T14:06:36Z</dcterms:created>
  <dcterms:modified xsi:type="dcterms:W3CDTF">2013-01-21T14:50:43Z</dcterms:modified>
</cp:coreProperties>
</file>